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7" r:id="rId1"/>
  </p:sldMasterIdLst>
  <p:notesMasterIdLst>
    <p:notesMasterId r:id="rId48"/>
  </p:notesMasterIdLst>
  <p:sldIdLst>
    <p:sldId id="317" r:id="rId2"/>
    <p:sldId id="319" r:id="rId3"/>
    <p:sldId id="320" r:id="rId4"/>
    <p:sldId id="321" r:id="rId5"/>
    <p:sldId id="322" r:id="rId6"/>
    <p:sldId id="323" r:id="rId7"/>
    <p:sldId id="324" r:id="rId8"/>
    <p:sldId id="325" r:id="rId9"/>
    <p:sldId id="326" r:id="rId10"/>
    <p:sldId id="356" r:id="rId11"/>
    <p:sldId id="327" r:id="rId12"/>
    <p:sldId id="328" r:id="rId13"/>
    <p:sldId id="365" r:id="rId14"/>
    <p:sldId id="329" r:id="rId15"/>
    <p:sldId id="330" r:id="rId16"/>
    <p:sldId id="331" r:id="rId17"/>
    <p:sldId id="332" r:id="rId18"/>
    <p:sldId id="333" r:id="rId19"/>
    <p:sldId id="334" r:id="rId20"/>
    <p:sldId id="335" r:id="rId21"/>
    <p:sldId id="336" r:id="rId22"/>
    <p:sldId id="337" r:id="rId23"/>
    <p:sldId id="338" r:id="rId24"/>
    <p:sldId id="339" r:id="rId25"/>
    <p:sldId id="340" r:id="rId26"/>
    <p:sldId id="341" r:id="rId27"/>
    <p:sldId id="342" r:id="rId28"/>
    <p:sldId id="343" r:id="rId29"/>
    <p:sldId id="344" r:id="rId30"/>
    <p:sldId id="345" r:id="rId31"/>
    <p:sldId id="346" r:id="rId32"/>
    <p:sldId id="347" r:id="rId33"/>
    <p:sldId id="348" r:id="rId34"/>
    <p:sldId id="349" r:id="rId35"/>
    <p:sldId id="357" r:id="rId36"/>
    <p:sldId id="350" r:id="rId37"/>
    <p:sldId id="364" r:id="rId38"/>
    <p:sldId id="358" r:id="rId39"/>
    <p:sldId id="359" r:id="rId40"/>
    <p:sldId id="351" r:id="rId41"/>
    <p:sldId id="361" r:id="rId42"/>
    <p:sldId id="362" r:id="rId43"/>
    <p:sldId id="353" r:id="rId44"/>
    <p:sldId id="354" r:id="rId45"/>
    <p:sldId id="355" r:id="rId46"/>
    <p:sldId id="318" r:id="rId47"/>
  </p:sldIdLst>
  <p:sldSz cx="9144000" cy="6858000" type="screen4x3"/>
  <p:notesSz cx="6858000" cy="9144000"/>
  <p:defaultTextStyle>
    <a:defPPr>
      <a:defRPr lang="zh-CN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爬虫基础知识" id="{354347DB-713E-8E4C-B426-7A036AC9D821}">
          <p14:sldIdLst>
            <p14:sldId id="317"/>
            <p14:sldId id="319"/>
            <p14:sldId id="320"/>
            <p14:sldId id="321"/>
          </p14:sldIdLst>
        </p14:section>
        <p14:section name="保存视频" id="{12FBA351-9AB0-5544-B0A7-1FE4493C1C7E}">
          <p14:sldIdLst>
            <p14:sldId id="322"/>
            <p14:sldId id="323"/>
            <p14:sldId id="324"/>
            <p14:sldId id="325"/>
          </p14:sldIdLst>
        </p14:section>
        <p14:section name="保存视频" id="{124C7BA2-B25F-E24A-80D4-E2CFF0AB6717}">
          <p14:sldIdLst>
            <p14:sldId id="326"/>
            <p14:sldId id="356"/>
          </p14:sldIdLst>
        </p14:section>
        <p14:section name="保存视频" id="{01079515-A1AA-9541-B9B9-5A5B58129656}">
          <p14:sldIdLst>
            <p14:sldId id="327"/>
            <p14:sldId id="328"/>
            <p14:sldId id="365"/>
          </p14:sldIdLst>
        </p14:section>
        <p14:section name="http和https" id="{9126F134-CE1E-DA48-96CE-A031E98F2FDB}">
          <p14:sldIdLst>
            <p14:sldId id="329"/>
            <p14:sldId id="330"/>
            <p14:sldId id="331"/>
            <p14:sldId id="332"/>
          </p14:sldIdLst>
        </p14:section>
        <p14:section name="保存视频" id="{F5B624C0-84F4-7347-AABC-F52CB2AA63F0}">
          <p14:sldIdLst>
            <p14:sldId id="333"/>
            <p14:sldId id="334"/>
            <p14:sldId id="335"/>
            <p14:sldId id="336"/>
            <p14:sldId id="337"/>
          </p14:sldIdLst>
        </p14:section>
        <p14:section name="字符串的复习" id="{0AB50138-2495-F646-857D-33723316B2BE}">
          <p14:sldIdLst>
            <p14:sldId id="338"/>
            <p14:sldId id="339"/>
            <p14:sldId id="340"/>
            <p14:sldId id="341"/>
          </p14:sldIdLst>
        </p14:section>
        <p14:section name="requests的简单使用" id="{96A3B47E-F8A6-1340-8144-17C125163DC9}">
          <p14:sldIdLst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requests深入" id="{EA53B819-3769-2748-A5AF-0E3C7A33F33A}">
          <p14:sldIdLst>
            <p14:sldId id="349"/>
            <p14:sldId id="357"/>
            <p14:sldId id="350"/>
            <p14:sldId id="364"/>
            <p14:sldId id="358"/>
            <p14:sldId id="359"/>
            <p14:sldId id="351"/>
            <p14:sldId id="361"/>
            <p14:sldId id="362"/>
            <p14:sldId id="353"/>
            <p14:sldId id="354"/>
            <p14:sldId id="355"/>
            <p14:sldId id="31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25" autoAdjust="0"/>
    <p:restoredTop sz="95708" autoAdjust="0"/>
  </p:normalViewPr>
  <p:slideViewPr>
    <p:cSldViewPr snapToGrid="0" snapToObjects="1">
      <p:cViewPr>
        <p:scale>
          <a:sx n="137" d="100"/>
          <a:sy n="137" d="100"/>
        </p:scale>
        <p:origin x="440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18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viewProps" Target="viewProps.xml"/><Relationship Id="rId51" Type="http://schemas.openxmlformats.org/officeDocument/2006/relationships/theme" Target="theme/theme1.xml"/><Relationship Id="rId5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jpg>
</file>

<file path=ppt/media/image10.tiff>
</file>

<file path=ppt/media/image11.tiff>
</file>

<file path=ppt/media/image12.png>
</file>

<file path=ppt/media/image13.tiff>
</file>

<file path=ppt/media/image14.png>
</file>

<file path=ppt/media/image15.jpg>
</file>

<file path=ppt/media/image2.jp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页眉占位符 1"/>
          <p:cNvSpPr>
            <a:spLocks noGrp="1" noChangeArrowheads="1"/>
          </p:cNvSpPr>
          <p:nvPr>
            <p:ph type="hdr" sz="quarter" idx="4294967295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1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F3FF9A4E-E4CD-46BB-8330-AE8B871AB2F2}" type="datetime1">
              <a:rPr lang="zh-CN" altLang="en-US"/>
              <a:pPr>
                <a:defRPr/>
              </a:pPr>
              <a:t>2017/11/11</a:t>
            </a:fld>
            <a:endParaRPr lang="zh-CN" altLang="en-US" sz="1200"/>
          </a:p>
        </p:txBody>
      </p:sp>
      <p:sp>
        <p:nvSpPr>
          <p:cNvPr id="3076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备注占位符 4"/>
          <p:cNvSpPr>
            <a:spLocks noGrp="1" noRot="1" noChangeAspect="1" noChangeArrowheads="1"/>
          </p:cNvSpPr>
          <p:nvPr/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defTabSz="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defRPr/>
            </a:pPr>
            <a:r>
              <a:rPr lang="zh-CN" altLang="en-US" smtClean="0"/>
              <a:t>单击此处编辑母版文本样式</a:t>
            </a:r>
          </a:p>
          <a:p>
            <a:pPr>
              <a:defRPr/>
            </a:pPr>
            <a:r>
              <a:rPr lang="zh-CN" altLang="en-US" smtClean="0"/>
              <a:t>二级</a:t>
            </a:r>
          </a:p>
          <a:p>
            <a:pPr>
              <a:defRPr/>
            </a:pPr>
            <a:r>
              <a:rPr lang="zh-CN" altLang="en-US" smtClean="0"/>
              <a:t>三级</a:t>
            </a:r>
          </a:p>
          <a:p>
            <a:pPr>
              <a:defRPr/>
            </a:pPr>
            <a:r>
              <a:rPr lang="zh-CN" altLang="en-US" smtClean="0"/>
              <a:t>四级</a:t>
            </a:r>
          </a:p>
          <a:p>
            <a:pPr>
              <a:defRPr/>
            </a:pPr>
            <a:r>
              <a:rPr lang="zh-CN" altLang="en-US" smtClean="0"/>
              <a:t>五级</a:t>
            </a:r>
          </a:p>
        </p:txBody>
      </p:sp>
      <p:sp>
        <p:nvSpPr>
          <p:cNvPr id="2054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zh-CN"/>
          </a:p>
        </p:txBody>
      </p:sp>
      <p:sp>
        <p:nvSpPr>
          <p:cNvPr id="2055" name="幻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/>
            </a:lvl1pPr>
          </a:lstStyle>
          <a:p>
            <a:pPr>
              <a:defRPr/>
            </a:pPr>
            <a:fld id="{4DAC2781-B66C-413C-B009-A97FB973E51B}" type="slidenum">
              <a:rPr lang="zh-CN" altLang="en-US"/>
              <a:pPr>
                <a:defRPr/>
              </a:pPr>
              <a:t>‹#›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4263459834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 smtClean="0"/>
              <a:t>种子</a:t>
            </a:r>
            <a:r>
              <a:rPr kumimoji="1" lang="en-US" altLang="zh-CN" dirty="0" smtClean="0"/>
              <a:t>url</a:t>
            </a:r>
            <a:r>
              <a:rPr kumimoji="1" lang="zh-CN" altLang="en-US" dirty="0" smtClean="0"/>
              <a:t>：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2017/11/11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11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060930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9835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33480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2017/11/11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29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664110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915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0F2D47-1176-4776-9BB8-7A287332D7F9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693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 smtClean="0"/>
              <a:t>{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"email"</a:t>
            </a:r>
            <a:r>
              <a:rPr lang="en-US" altLang="zh-CN" dirty="0" smtClean="0"/>
              <a:t>: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"mr_mao_hacker@163.com"</a:t>
            </a:r>
            <a:r>
              <a:rPr lang="en-US" altLang="zh-CN" dirty="0" smtClean="0"/>
              <a:t>, 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"password"</a:t>
            </a:r>
            <a:r>
              <a:rPr lang="en-US" altLang="zh-CN" dirty="0" smtClean="0"/>
              <a:t>: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+mn-cs"/>
              </a:rPr>
              <a:t>"alarmchime"</a:t>
            </a:r>
            <a:r>
              <a:rPr lang="en-US" altLang="zh-CN" dirty="0" smtClean="0"/>
              <a:t>} </a:t>
            </a:r>
            <a:endParaRPr kumimoji="1"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2017/11/11</a:t>
            </a:fld>
            <a:endParaRPr lang="zh-CN" altLang="en-US" sz="120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43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810743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pPr>
              <a:defRPr/>
            </a:pPr>
            <a:fld id="{F3FF9A4E-E4CD-46BB-8330-AE8B871AB2F2}" type="datetime1">
              <a:rPr lang="zh-CN" altLang="en-US" smtClean="0"/>
              <a:pPr>
                <a:defRPr/>
              </a:pPr>
              <a:t>2017/11/11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DAC2781-B66C-413C-B009-A97FB973E51B}" type="slidenum">
              <a:rPr lang="zh-CN" altLang="en-US" smtClean="0"/>
              <a:pPr>
                <a:defRPr/>
              </a:pPr>
              <a:t>46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1261338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  <a:t>2017/11/11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7898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E6C31-EE7A-4411-A45C-DDF7D2352E4A}" type="datetimeFigureOut">
              <a:rPr lang="zh-CN" altLang="en-US" smtClean="0"/>
              <a:t>2017/11/11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498475" y="1844824"/>
            <a:ext cx="8128000" cy="4159250"/>
          </a:xfrm>
        </p:spPr>
        <p:txBody>
          <a:bodyPr/>
          <a:lstStyle>
            <a:lvl1pPr marL="342900" indent="-342900">
              <a:buFont typeface="Wingdings" panose="05000000000000000000" pitchFamily="2" charset="2"/>
              <a:buChar char="n"/>
              <a:defRPr sz="2000"/>
            </a:lvl1pPr>
            <a:lvl2pPr marL="800100" indent="-342900">
              <a:buFont typeface="Wingdings" panose="05000000000000000000" pitchFamily="2" charset="2"/>
              <a:buChar char="p"/>
              <a:defRPr sz="2000"/>
            </a:lvl2pPr>
            <a:lvl3pPr marL="1143000" indent="-228600">
              <a:buFont typeface="Wingdings" panose="05000000000000000000" pitchFamily="2" charset="2"/>
              <a:buChar char="Ø"/>
              <a:defRPr sz="2000"/>
            </a:lvl3pPr>
            <a:lvl4pPr marL="1600200" indent="-228600">
              <a:buFont typeface="Wingdings" panose="05000000000000000000" pitchFamily="2" charset="2"/>
              <a:buChar char="ü"/>
              <a:defRPr sz="2000"/>
            </a:lvl4pPr>
            <a:lvl5pPr marL="2057400" indent="-228600"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498475" y="595318"/>
            <a:ext cx="8128000" cy="715579"/>
          </a:xfrm>
        </p:spPr>
        <p:txBody>
          <a:bodyPr anchor="b"/>
          <a:lstStyle>
            <a:lvl1pPr algn="ctr">
              <a:defRPr sz="3600">
                <a:latin typeface="Hiragino Sans GB W3" charset="-122"/>
                <a:ea typeface="Hiragino Sans GB W3" charset="-122"/>
                <a:cs typeface="Hiragino Sans GB W3" charset="-122"/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787681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2412544"/>
            <a:ext cx="6858000" cy="2387600"/>
          </a:xfrm>
        </p:spPr>
        <p:txBody>
          <a:bodyPr/>
          <a:lstStyle>
            <a:lvl1pPr algn="ctr"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894590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E6C31-EE7A-4411-A45C-DDF7D2352E4A}" type="datetimeFigureOut">
              <a:rPr lang="zh-CN" altLang="en-US" smtClean="0"/>
              <a:t>2017/11/11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78030-9616-401B-859B-C9A7A46604E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Title Placeholder 1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643336"/>
            <a:ext cx="8128000" cy="83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 smtClean="0">
                <a:sym typeface="Eurostile" charset="0"/>
              </a:rPr>
              <a:t>单击此处编辑母版标题样式</a:t>
            </a:r>
          </a:p>
        </p:txBody>
      </p:sp>
      <p:sp>
        <p:nvSpPr>
          <p:cNvPr id="8" name="Text Placeholder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73075" y="1994694"/>
            <a:ext cx="8128000" cy="415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dirty="0" smtClean="0">
                <a:sym typeface="Eurostile" charset="0"/>
              </a:rPr>
              <a:t>单击此处编辑母版文本样式</a:t>
            </a:r>
          </a:p>
          <a:p>
            <a:pPr lvl="1"/>
            <a:r>
              <a:rPr lang="zh-CN" dirty="0" smtClean="0">
                <a:sym typeface="Eurostile" charset="0"/>
              </a:rPr>
              <a:t>二级</a:t>
            </a:r>
          </a:p>
          <a:p>
            <a:pPr lvl="2"/>
            <a:r>
              <a:rPr lang="zh-CN" dirty="0" smtClean="0">
                <a:sym typeface="Eurostile" charset="0"/>
              </a:rPr>
              <a:t>三级</a:t>
            </a:r>
          </a:p>
          <a:p>
            <a:pPr lvl="3"/>
            <a:r>
              <a:rPr lang="zh-CN" dirty="0" smtClean="0">
                <a:sym typeface="Eurostile" charset="0"/>
              </a:rPr>
              <a:t>四级</a:t>
            </a:r>
          </a:p>
          <a:p>
            <a:pPr lvl="4"/>
            <a:r>
              <a:rPr lang="zh-CN" dirty="0" smtClean="0">
                <a:sym typeface="Eurostile" charset="0"/>
              </a:rPr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3427850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04871" y="2660688"/>
            <a:ext cx="5724645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48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爬虫原理和数据抓取</a:t>
            </a:r>
            <a:endParaRPr lang="zh-CN" altLang="zh-CN" sz="48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8400" y="1371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02275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通用</a:t>
            </a:r>
            <a:r>
              <a:rPr lang="zh-CN" altLang="en-US" smtClean="0"/>
              <a:t>搜索引擎工作原理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1562104" y="2142168"/>
            <a:ext cx="63765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/>
              <a:t>想一想：</a:t>
            </a:r>
            <a:endParaRPr lang="en-US" altLang="zh-CN" b="1" dirty="0" smtClean="0"/>
          </a:p>
          <a:p>
            <a:r>
              <a:rPr kumimoji="1" lang="en-US" altLang="zh-CN" b="1" dirty="0"/>
              <a:t>	</a:t>
            </a:r>
            <a:r>
              <a:rPr kumimoji="1" lang="zh-CN" altLang="en-US" b="1" dirty="0" smtClean="0"/>
              <a:t>如果自己要实现一个和百度新闻一样的网站需要怎么做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101714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8475" y="595318"/>
            <a:ext cx="8128000" cy="574721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通用爬虫和聚焦爬虫工作流程</a:t>
            </a:r>
            <a:endParaRPr lang="zh-CN" altLang="en-US" dirty="0"/>
          </a:p>
        </p:txBody>
      </p:sp>
      <p:grpSp>
        <p:nvGrpSpPr>
          <p:cNvPr id="9" name="组 8"/>
          <p:cNvGrpSpPr/>
          <p:nvPr/>
        </p:nvGrpSpPr>
        <p:grpSpPr>
          <a:xfrm>
            <a:off x="1818967" y="1665540"/>
            <a:ext cx="6038414" cy="3707339"/>
            <a:chOff x="2271250" y="1655708"/>
            <a:chExt cx="6038414" cy="3707339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71250" y="2394068"/>
              <a:ext cx="1332611" cy="2968979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99704" y="2305577"/>
              <a:ext cx="3309960" cy="2947486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2271250" y="1679260"/>
              <a:ext cx="1565958" cy="369332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n>
                    <a:solidFill>
                      <a:schemeClr val="tx1"/>
                    </a:solidFill>
                  </a:ln>
                  <a:latin typeface="Hiragino Sans GB W3" charset="-122"/>
                  <a:ea typeface="Hiragino Sans GB W3" charset="-122"/>
                  <a:cs typeface="Hiragino Sans GB W3" charset="-122"/>
                </a:rPr>
                <a:t>搜索引擎流程</a:t>
              </a:r>
              <a:endParaRPr kumimoji="1" lang="zh-CN" altLang="en-US" dirty="0">
                <a:ln>
                  <a:solidFill>
                    <a:schemeClr val="tx1"/>
                  </a:solidFill>
                </a:ln>
                <a:latin typeface="Hiragino Sans GB W3" charset="-122"/>
                <a:ea typeface="Hiragino Sans GB W3" charset="-122"/>
                <a:cs typeface="Hiragino Sans GB W3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999704" y="1655708"/>
              <a:ext cx="1568244" cy="369332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kumimoji="1" lang="zh-CN" altLang="en-US" dirty="0" smtClean="0">
                  <a:ln>
                    <a:solidFill>
                      <a:schemeClr val="tx1"/>
                    </a:solidFill>
                  </a:ln>
                  <a:latin typeface="Hiragino Sans GB W3" charset="-122"/>
                  <a:ea typeface="Hiragino Sans GB W3" charset="-122"/>
                  <a:cs typeface="Hiragino Sans GB W3" charset="-122"/>
                </a:rPr>
                <a:t>聚焦爬虫流程</a:t>
              </a:r>
              <a:endParaRPr kumimoji="1" lang="zh-CN" altLang="en-US" dirty="0">
                <a:ln>
                  <a:solidFill>
                    <a:schemeClr val="tx1"/>
                  </a:solidFill>
                </a:ln>
                <a:latin typeface="Hiragino Sans GB W3" charset="-122"/>
                <a:ea typeface="Hiragino Sans GB W3" charset="-122"/>
                <a:cs typeface="Hiragino Sans GB W3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5948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5018" y="676405"/>
            <a:ext cx="8229600" cy="658316"/>
          </a:xfrm>
        </p:spPr>
        <p:txBody>
          <a:bodyPr>
            <a:normAutofit/>
          </a:bodyPr>
          <a:lstStyle/>
          <a:p>
            <a:r>
              <a:rPr lang="zh-CN" altLang="en-US"/>
              <a:t>通用</a:t>
            </a:r>
            <a:r>
              <a:rPr lang="zh-CN" altLang="en-US" smtClean="0"/>
              <a:t>搜索引擎的局限性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416174" y="1910536"/>
            <a:ext cx="684076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通用</a:t>
            </a:r>
            <a:r>
              <a:rPr lang="zh-CN" altLang="en-US" sz="2000" dirty="0">
                <a:latin typeface="Hiragino Sans GB W3" charset="-122"/>
                <a:ea typeface="Hiragino Sans GB W3" charset="-122"/>
                <a:cs typeface="Hiragino Sans GB W3" charset="-122"/>
              </a:rPr>
              <a:t>搜索引擎所返回</a:t>
            </a: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的网页</a:t>
            </a:r>
            <a:r>
              <a:rPr lang="zh-CN" altLang="en-US" sz="2000" dirty="0">
                <a:latin typeface="Hiragino Sans GB W3" charset="-122"/>
                <a:ea typeface="Hiragino Sans GB W3" charset="-122"/>
                <a:cs typeface="Hiragino Sans GB W3" charset="-122"/>
              </a:rPr>
              <a:t>里</a:t>
            </a:r>
            <a:r>
              <a:rPr lang="en-US" altLang="zh-CN" sz="2000" dirty="0">
                <a:latin typeface="Hiragino Sans GB W3" charset="-122"/>
                <a:ea typeface="Hiragino Sans GB W3" charset="-122"/>
                <a:cs typeface="Hiragino Sans GB W3" charset="-122"/>
              </a:rPr>
              <a:t>90%</a:t>
            </a:r>
            <a:r>
              <a:rPr lang="zh-CN" altLang="en-US" sz="2000" dirty="0">
                <a:latin typeface="Hiragino Sans GB W3" charset="-122"/>
                <a:ea typeface="Hiragino Sans GB W3" charset="-122"/>
                <a:cs typeface="Hiragino Sans GB W3" charset="-122"/>
              </a:rPr>
              <a:t>的</a:t>
            </a: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内容无用。</a:t>
            </a:r>
            <a:endParaRPr lang="en-US" altLang="zh-CN" sz="20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sz="20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图片、</a:t>
            </a:r>
            <a:r>
              <a:rPr lang="zh-CN" altLang="en-US" sz="2000" dirty="0">
                <a:latin typeface="Hiragino Sans GB W3" charset="-122"/>
                <a:ea typeface="Hiragino Sans GB W3" charset="-122"/>
                <a:cs typeface="Hiragino Sans GB W3" charset="-122"/>
              </a:rPr>
              <a:t>音频、视频</a:t>
            </a: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多媒体的内容通用</a:t>
            </a:r>
            <a:r>
              <a:rPr lang="zh-CN" altLang="en-US" sz="2000" dirty="0">
                <a:latin typeface="Hiragino Sans GB W3" charset="-122"/>
                <a:ea typeface="Hiragino Sans GB W3" charset="-122"/>
                <a:cs typeface="Hiragino Sans GB W3" charset="-122"/>
              </a:rPr>
              <a:t>搜索</a:t>
            </a: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引擎无能为力</a:t>
            </a:r>
            <a:endParaRPr lang="en-US" altLang="zh-CN" sz="20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sz="20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zh-CN" altLang="en-US" sz="2000" dirty="0">
                <a:latin typeface="Hiragino Sans GB W3" charset="-122"/>
                <a:ea typeface="Hiragino Sans GB W3" charset="-122"/>
                <a:cs typeface="Hiragino Sans GB W3" charset="-122"/>
              </a:rPr>
              <a:t>不同用户搜索的目的不全相同，但是返回内容</a:t>
            </a:r>
            <a:r>
              <a:rPr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相同</a:t>
            </a:r>
            <a:endParaRPr lang="en-US" altLang="zh-CN" sz="20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3239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69" y="676894"/>
            <a:ext cx="8229600" cy="612538"/>
          </a:xfrm>
        </p:spPr>
        <p:txBody>
          <a:bodyPr/>
          <a:lstStyle/>
          <a:p>
            <a:r>
              <a:rPr lang="en-US" altLang="zh-CN" dirty="0" smtClean="0"/>
              <a:t>ROBOTS</a:t>
            </a:r>
            <a:r>
              <a:rPr lang="zh-CN" altLang="en-US" smtClean="0"/>
              <a:t>协议</a:t>
            </a:r>
            <a:endParaRPr lang="en-US" altLang="zh-CN" dirty="0" smtClean="0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1582993" y="1590177"/>
            <a:ext cx="6440129" cy="124151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90000"/>
              </a:lnSpc>
              <a:buNone/>
            </a:pPr>
            <a:r>
              <a:rPr lang="en-US" altLang="zh-CN" sz="2000" dirty="0"/>
              <a:t>Robots</a:t>
            </a:r>
            <a:r>
              <a:rPr lang="zh-CN" altLang="en-US" sz="2000" dirty="0" smtClean="0"/>
              <a:t>协议：网站</a:t>
            </a:r>
            <a:r>
              <a:rPr lang="zh-CN" altLang="en-US" sz="2000" dirty="0"/>
              <a:t>通过</a:t>
            </a:r>
            <a:r>
              <a:rPr lang="en-US" altLang="zh-CN" sz="2000" dirty="0"/>
              <a:t>Robots</a:t>
            </a:r>
            <a:r>
              <a:rPr lang="zh-CN" altLang="en-US" sz="2000" dirty="0"/>
              <a:t>协议告诉搜索引擎哪些页面可以抓取，哪些页面不能抓取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 marL="0" indent="0">
              <a:lnSpc>
                <a:spcPct val="90000"/>
              </a:lnSpc>
              <a:buNone/>
            </a:pPr>
            <a:endParaRPr lang="en-US" altLang="zh-CN" sz="2000" dirty="0"/>
          </a:p>
          <a:p>
            <a:pPr marL="0" indent="0">
              <a:lnSpc>
                <a:spcPct val="90000"/>
              </a:lnSpc>
              <a:buNone/>
            </a:pPr>
            <a:r>
              <a:rPr lang="zh-CN" altLang="en-US" sz="2000" dirty="0" smtClean="0"/>
              <a:t>例如：</a:t>
            </a:r>
            <a:r>
              <a:rPr lang="en-US" altLang="zh-CN" sz="2000" dirty="0"/>
              <a:t>https://www.taobao.com/robots.txt</a:t>
            </a:r>
            <a:endParaRPr lang="zh-CN" alt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376361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HTTP</a:t>
            </a:r>
            <a:r>
              <a:rPr kumimoji="1" lang="zh-CN" altLang="en-US" smtClean="0"/>
              <a:t>和</a:t>
            </a:r>
            <a:r>
              <a:rPr kumimoji="1" lang="en-US" altLang="zh-CN" dirty="0" smtClean="0"/>
              <a:t>HTTPS</a:t>
            </a:r>
            <a:r>
              <a:rPr kumimoji="1" lang="zh-CN" altLang="en-US" smtClean="0"/>
              <a:t>复习内容</a:t>
            </a:r>
            <a:endParaRPr kumimoji="1"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275856" y="1772816"/>
            <a:ext cx="2852063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1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、</a:t>
            </a:r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HTTP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和</a:t>
            </a:r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HTTPS</a:t>
            </a:r>
          </a:p>
          <a:p>
            <a:endParaRPr kumimoji="1" lang="en-US" altLang="zh-CN" sz="20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2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、</a:t>
            </a:r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HTTP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的请求过程</a:t>
            </a:r>
            <a:endParaRPr kumimoji="1" lang="en-US" altLang="zh-CN" sz="20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kumimoji="1" lang="en-US" altLang="zh-CN" sz="20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3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、</a:t>
            </a:r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HTTP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的请求形式</a:t>
            </a:r>
            <a:endParaRPr kumimoji="1" lang="en-US" altLang="zh-CN" sz="20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kumimoji="1" lang="en-US" altLang="zh-CN" sz="20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4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、</a:t>
            </a:r>
            <a:r>
              <a:rPr kumimoji="1" lang="en-US" altLang="zh-CN" sz="20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HTTP</a:t>
            </a:r>
            <a:r>
              <a:rPr kumimoji="1" lang="zh-CN" altLang="en-US" sz="20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的常见请求头</a:t>
            </a:r>
            <a:endParaRPr kumimoji="1" lang="en-US" altLang="zh-CN" sz="2000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kumimoji="1" lang="en-US" altLang="zh-CN" sz="20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5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、</a:t>
            </a:r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GET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和</a:t>
            </a:r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POST</a:t>
            </a:r>
          </a:p>
          <a:p>
            <a:endParaRPr kumimoji="1" lang="en-US" altLang="zh-CN" sz="20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kumimoji="1" lang="en-US" altLang="zh-CN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6</a:t>
            </a:r>
            <a:r>
              <a:rPr kumimoji="1" lang="zh-CN" altLang="en-US" sz="20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、响应状态码</a:t>
            </a:r>
            <a:endParaRPr kumimoji="1" lang="en-US" altLang="zh-CN" sz="20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329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复习</a:t>
            </a:r>
            <a:r>
              <a:rPr kumimoji="1" lang="en-US" altLang="zh-CN" dirty="0" smtClean="0"/>
              <a:t>HTTP</a:t>
            </a:r>
            <a:r>
              <a:rPr kumimoji="1" lang="zh-CN" altLang="en-US" smtClean="0"/>
              <a:t> </a:t>
            </a:r>
            <a:r>
              <a:rPr kumimoji="1" lang="en-US" altLang="zh-CN" dirty="0" smtClean="0"/>
              <a:t>HTTPS</a:t>
            </a: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0734" y="1828800"/>
            <a:ext cx="4209936" cy="430699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890684" y="2674374"/>
            <a:ext cx="1425677" cy="369332"/>
          </a:xfrm>
          <a:prstGeom prst="rect">
            <a:avLst/>
          </a:prstGeom>
          <a:noFill/>
          <a:ln w="12700"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endParaRPr kumimoji="1" lang="zh-CN" altLang="en-US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8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HTTP</a:t>
            </a:r>
            <a:r>
              <a:rPr lang="zh-CN" altLang="en-US" smtClean="0"/>
              <a:t>和</a:t>
            </a:r>
            <a:r>
              <a:rPr lang="en-US" altLang="zh-CN" dirty="0" smtClean="0"/>
              <a:t>HTTPS</a:t>
            </a:r>
            <a:endParaRPr lang="zh-CN" altLang="en-US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442804" y="1796567"/>
            <a:ext cx="4951054" cy="212229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altLang="zh-CN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HTTP</a:t>
            </a: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zh-CN" altLang="en-US" dirty="0" smtClean="0">
                <a:latin typeface="PingFang SC" charset="-122"/>
                <a:ea typeface="PingFang SC" charset="-122"/>
                <a:cs typeface="PingFang SC" charset="-122"/>
              </a:rPr>
              <a:t>超文本传输协议 </a:t>
            </a:r>
            <a:endParaRPr lang="en-US" altLang="zh-CN" dirty="0" smtClean="0">
              <a:latin typeface="PingFang SC" charset="-122"/>
              <a:ea typeface="PingFang SC" charset="-122"/>
              <a:cs typeface="PingFang SC" charset="-122"/>
            </a:endParaRP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zh-CN" altLang="en-US" dirty="0" smtClean="0">
                <a:latin typeface="PingFang SC" charset="-122"/>
                <a:ea typeface="PingFang SC" charset="-122"/>
                <a:cs typeface="PingFang SC" charset="-122"/>
              </a:rPr>
              <a:t>默认端口号</a:t>
            </a:r>
            <a:r>
              <a:rPr lang="en-US" altLang="zh-CN" dirty="0" smtClean="0">
                <a:latin typeface="PingFang SC" charset="-122"/>
                <a:ea typeface="PingFang SC" charset="-122"/>
                <a:cs typeface="PingFang SC" charset="-122"/>
              </a:rPr>
              <a:t>:80</a:t>
            </a:r>
          </a:p>
          <a:p>
            <a:pPr>
              <a:lnSpc>
                <a:spcPct val="90000"/>
              </a:lnSpc>
            </a:pPr>
            <a:r>
              <a:rPr lang="en-US" altLang="zh-CN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HTTPS</a:t>
            </a: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en-US" altLang="zh-CN" dirty="0" smtClean="0">
                <a:latin typeface="PingFang SC" charset="-122"/>
                <a:ea typeface="PingFang SC" charset="-122"/>
                <a:cs typeface="PingFang SC" charset="-122"/>
              </a:rPr>
              <a:t>HTTP</a:t>
            </a:r>
            <a:r>
              <a:rPr lang="zh-CN" altLang="en-US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dirty="0" smtClean="0">
                <a:latin typeface="PingFang SC" charset="-122"/>
                <a:ea typeface="PingFang SC" charset="-122"/>
                <a:cs typeface="PingFang SC" charset="-122"/>
              </a:rPr>
              <a:t>+</a:t>
            </a:r>
            <a:r>
              <a:rPr lang="zh-CN" altLang="en-US" dirty="0" smtClean="0">
                <a:latin typeface="PingFang SC" charset="-122"/>
                <a:ea typeface="PingFang SC" charset="-122"/>
                <a:cs typeface="PingFang SC" charset="-122"/>
              </a:rPr>
              <a:t> </a:t>
            </a:r>
            <a:r>
              <a:rPr lang="en-US" altLang="zh-CN" dirty="0" smtClean="0">
                <a:latin typeface="PingFang SC" charset="-122"/>
                <a:ea typeface="PingFang SC" charset="-122"/>
                <a:cs typeface="PingFang SC" charset="-122"/>
              </a:rPr>
              <a:t>SSL(</a:t>
            </a:r>
            <a:r>
              <a:rPr lang="zh-CN" altLang="en-US" dirty="0" smtClean="0">
                <a:latin typeface="PingFang SC" charset="-122"/>
                <a:ea typeface="PingFang SC" charset="-122"/>
                <a:cs typeface="PingFang SC" charset="-122"/>
              </a:rPr>
              <a:t>安全套接字层</a:t>
            </a:r>
            <a:r>
              <a:rPr lang="en-US" altLang="zh-CN" dirty="0" smtClean="0">
                <a:latin typeface="PingFang SC" charset="-122"/>
                <a:ea typeface="PingFang SC" charset="-122"/>
                <a:cs typeface="PingFang SC" charset="-122"/>
              </a:rPr>
              <a:t>)</a:t>
            </a:r>
          </a:p>
          <a:p>
            <a:pPr lvl="2">
              <a:lnSpc>
                <a:spcPct val="90000"/>
              </a:lnSpc>
              <a:buFont typeface="Arial" charset="0"/>
              <a:buChar char="•"/>
            </a:pPr>
            <a:r>
              <a:rPr lang="zh-CN" altLang="en-US" dirty="0" smtClean="0">
                <a:latin typeface="PingFang SC" charset="-122"/>
                <a:ea typeface="PingFang SC" charset="-122"/>
                <a:cs typeface="PingFang SC" charset="-122"/>
              </a:rPr>
              <a:t>默认端口号：</a:t>
            </a:r>
            <a:r>
              <a:rPr lang="en-US" altLang="zh-CN" dirty="0" smtClean="0">
                <a:latin typeface="PingFang SC" charset="-122"/>
                <a:ea typeface="PingFang SC" charset="-122"/>
                <a:cs typeface="PingFang SC" charset="-122"/>
              </a:rPr>
              <a:t>443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2326143" y="4404527"/>
            <a:ext cx="4083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HTTPS</a:t>
            </a:r>
            <a:r>
              <a:rPr kumimoji="1" lang="zh-CN" altLang="en-US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比</a:t>
            </a:r>
            <a:r>
              <a:rPr kumimoji="1" lang="en-US" altLang="zh-CN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HTTP</a:t>
            </a:r>
            <a:r>
              <a:rPr kumimoji="1" lang="zh-CN" altLang="en-US" dirty="0" smtClean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更安全，但是性能更低</a:t>
            </a:r>
            <a:endParaRPr kumimoji="1" lang="zh-CN" altLang="en-US" dirty="0">
              <a:solidFill>
                <a:srgbClr val="FF0000"/>
              </a:solidFill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6757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80951" y="665017"/>
            <a:ext cx="8229600" cy="682277"/>
          </a:xfrm>
        </p:spPr>
        <p:txBody>
          <a:bodyPr>
            <a:normAutofit/>
          </a:bodyPr>
          <a:lstStyle/>
          <a:p>
            <a:r>
              <a:rPr lang="zh-CN" altLang="en-US"/>
              <a:t>浏览器发送</a:t>
            </a:r>
            <a:r>
              <a:rPr lang="en-US" altLang="zh-CN" dirty="0"/>
              <a:t>HTTP</a:t>
            </a:r>
            <a:r>
              <a:rPr lang="zh-CN" altLang="en-US"/>
              <a:t>请求的过程</a:t>
            </a:r>
          </a:p>
        </p:txBody>
      </p:sp>
      <p:sp>
        <p:nvSpPr>
          <p:cNvPr id="5" name="矩形 4"/>
          <p:cNvSpPr/>
          <p:nvPr/>
        </p:nvSpPr>
        <p:spPr bwMode="auto">
          <a:xfrm>
            <a:off x="1043608" y="4869160"/>
            <a:ext cx="1224136" cy="576064"/>
          </a:xfrm>
          <a:prstGeom prst="rect">
            <a:avLst/>
          </a:prstGeom>
          <a:noFill/>
          <a:ln>
            <a:noFill/>
          </a:ln>
        </p:spPr>
        <p:txBody>
          <a:bodyPr rtlCol="0" anchor="ctr"/>
          <a:lstStyle/>
          <a:p>
            <a:pPr marL="342900" indent="-342900" algn="ctr">
              <a:spcBef>
                <a:spcPct val="20000"/>
              </a:spcBef>
              <a:buFontTx/>
              <a:buChar char="•"/>
            </a:pPr>
            <a:endParaRPr kumimoji="1" lang="zh-CN" altLang="en-US" sz="3200" smtClean="0"/>
          </a:p>
        </p:txBody>
      </p:sp>
      <p:grpSp>
        <p:nvGrpSpPr>
          <p:cNvPr id="10" name="组 9"/>
          <p:cNvGrpSpPr/>
          <p:nvPr/>
        </p:nvGrpSpPr>
        <p:grpSpPr>
          <a:xfrm>
            <a:off x="1043608" y="1614772"/>
            <a:ext cx="7110536" cy="3048196"/>
            <a:chOff x="1187624" y="1631302"/>
            <a:chExt cx="7110536" cy="3048196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87624" y="1631302"/>
              <a:ext cx="7110536" cy="3048196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5004048" y="3942449"/>
              <a:ext cx="2160240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1000" dirty="0" smtClean="0"/>
                <a:t>Html</a:t>
              </a:r>
              <a:r>
                <a:rPr kumimoji="1" lang="zh-CN" altLang="en-US" sz="1000" dirty="0" smtClean="0"/>
                <a:t> </a:t>
              </a:r>
              <a:r>
                <a:rPr kumimoji="1" lang="en-US" altLang="zh-CN" sz="1000" dirty="0" smtClean="0"/>
                <a:t>+</a:t>
              </a:r>
              <a:r>
                <a:rPr kumimoji="1" lang="zh-CN" altLang="en-US" sz="1000" dirty="0" smtClean="0"/>
                <a:t> </a:t>
              </a:r>
              <a:r>
                <a:rPr kumimoji="1" lang="en-US" altLang="zh-CN" sz="1000" dirty="0" smtClean="0"/>
                <a:t>js</a:t>
              </a:r>
              <a:r>
                <a:rPr kumimoji="1" lang="zh-CN" altLang="en-US" sz="1000" dirty="0" smtClean="0"/>
                <a:t> </a:t>
              </a:r>
              <a:r>
                <a:rPr kumimoji="1" lang="en-US" altLang="zh-CN" sz="1000" dirty="0" smtClean="0"/>
                <a:t>+</a:t>
              </a:r>
              <a:r>
                <a:rPr kumimoji="1" lang="zh-CN" altLang="en-US" sz="1000" dirty="0" smtClean="0"/>
                <a:t> </a:t>
              </a:r>
              <a:r>
                <a:rPr kumimoji="1" lang="en-US" altLang="zh-CN" sz="1000" dirty="0" smtClean="0"/>
                <a:t>css</a:t>
              </a:r>
              <a:r>
                <a:rPr kumimoji="1" lang="zh-CN" altLang="en-US" sz="1000" dirty="0" smtClean="0"/>
                <a:t> </a:t>
              </a:r>
              <a:r>
                <a:rPr kumimoji="1" lang="en-US" altLang="zh-CN" sz="1000" dirty="0" smtClean="0"/>
                <a:t>+</a:t>
              </a:r>
              <a:r>
                <a:rPr kumimoji="1" lang="zh-CN" altLang="en-US" sz="1000" dirty="0" smtClean="0"/>
                <a:t> </a:t>
              </a:r>
              <a:r>
                <a:rPr kumimoji="1" lang="en-US" altLang="zh-CN" sz="1000" dirty="0" smtClean="0"/>
                <a:t>jpg</a:t>
              </a:r>
              <a:endParaRPr kumimoji="1" lang="zh-CN" altLang="en-US" sz="1000" dirty="0"/>
            </a:p>
          </p:txBody>
        </p:sp>
      </p:grpSp>
      <p:cxnSp>
        <p:nvCxnSpPr>
          <p:cNvPr id="3" name="直线连接符 2"/>
          <p:cNvCxnSpPr/>
          <p:nvPr/>
        </p:nvCxnSpPr>
        <p:spPr>
          <a:xfrm>
            <a:off x="4427984" y="4169862"/>
            <a:ext cx="1699684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直线连接符 10"/>
          <p:cNvCxnSpPr/>
          <p:nvPr/>
        </p:nvCxnSpPr>
        <p:spPr>
          <a:xfrm>
            <a:off x="4427984" y="4224199"/>
            <a:ext cx="1699684" cy="1991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1043608" y="5157192"/>
            <a:ext cx="6264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浏览器渲染出来的页面和爬虫请求的页面并不一样</a:t>
            </a:r>
            <a:endParaRPr kumimoji="1" lang="zh-CN" altLang="en-US" dirty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1190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url</a:t>
            </a:r>
            <a:r>
              <a:rPr kumimoji="1" lang="zh-CN" altLang="en-US" dirty="0" smtClean="0"/>
              <a:t>的形式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49945" y="1970601"/>
            <a:ext cx="6117540" cy="31071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形式   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scheme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://host[:port#]/path/…/[?query-string][#anchor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]</a:t>
            </a:r>
          </a:p>
          <a:p>
            <a:pPr marL="0" indent="0">
              <a:buNone/>
            </a:pPr>
            <a:endParaRPr lang="en-US" altLang="zh-CN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scheme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：协议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(</a:t>
            </a:r>
            <a:r>
              <a:rPr lang="zh-CN" altLang="en-US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例如：</a:t>
            </a:r>
            <a:r>
              <a:rPr lang="en-US" altLang="zh-CN" sz="1600" dirty="0">
                <a:solidFill>
                  <a:srgbClr val="FF0000"/>
                </a:solidFill>
                <a:latin typeface="PingFang SC" charset="-122"/>
                <a:ea typeface="PingFang SC" charset="-122"/>
                <a:cs typeface="PingFang SC" charset="-122"/>
              </a:rPr>
              <a:t>http, https, ftp)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host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：服务器的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IP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地址或者域名</a:t>
            </a:r>
          </a:p>
          <a:p>
            <a:pPr marL="0" indent="0">
              <a:buNone/>
            </a:pP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port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：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服务器的端口（如果是走协议默认端口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，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80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 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or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    </a:t>
            </a:r>
            <a:r>
              <a:rPr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443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）</a:t>
            </a:r>
            <a:endParaRPr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path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：访问资源的路径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query-string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：参数，发送给</a:t>
            </a: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http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服务器的数据</a:t>
            </a:r>
          </a:p>
          <a:p>
            <a:pPr marL="0" indent="0">
              <a:buNone/>
            </a:pPr>
            <a:r>
              <a:rPr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anchor</a:t>
            </a:r>
            <a:r>
              <a:rPr lang="zh-CN" altLang="en-US" sz="1600" dirty="0">
                <a:latin typeface="PingFang SC" charset="-122"/>
                <a:ea typeface="PingFang SC" charset="-122"/>
                <a:cs typeface="PingFang SC" charset="-122"/>
              </a:rPr>
              <a:t>：锚（跳转到网页的指定锚点</a:t>
            </a:r>
            <a:r>
              <a:rPr lang="zh-CN" altLang="en-US" sz="1600" dirty="0" smtClean="0">
                <a:latin typeface="PingFang SC" charset="-122"/>
                <a:ea typeface="PingFang SC" charset="-122"/>
                <a:cs typeface="PingFang SC" charset="-122"/>
              </a:rPr>
              <a:t>位置）</a:t>
            </a:r>
            <a:endParaRPr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PingFang SC" charset="-122"/>
                <a:ea typeface="PingFang SC" charset="-122"/>
                <a:cs typeface="PingFang SC" charset="-122"/>
              </a:rPr>
              <a:t>http://</a:t>
            </a:r>
            <a:r>
              <a:rPr kumimoji="1" lang="en-US" altLang="zh-CN" sz="1600" dirty="0" smtClean="0">
                <a:latin typeface="PingFang SC" charset="-122"/>
                <a:ea typeface="PingFang SC" charset="-122"/>
                <a:cs typeface="PingFang SC" charset="-122"/>
              </a:rPr>
              <a:t>localhost:4000/file/part01/1.2.html</a:t>
            </a:r>
          </a:p>
          <a:p>
            <a:pPr marL="0" indent="0">
              <a:buNone/>
            </a:pPr>
            <a:r>
              <a:rPr lang="en-US" altLang="zh-CN" sz="1600" dirty="0" smtClean="0"/>
              <a:t>http://</a:t>
            </a:r>
            <a:r>
              <a:rPr lang="en-US" altLang="zh-CN" sz="1600" dirty="0" err="1" smtClean="0"/>
              <a:t>item.jd.com</a:t>
            </a:r>
            <a:r>
              <a:rPr lang="en-US" altLang="zh-CN" sz="1600" dirty="0" smtClean="0"/>
              <a:t>/11936238.html#product-detail</a:t>
            </a:r>
            <a:endParaRPr kumimoji="1" lang="zh-CN" altLang="en-US" sz="1600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2399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HTTP</a:t>
            </a:r>
            <a:r>
              <a:rPr lang="zh-CN" altLang="en-US" smtClean="0"/>
              <a:t>请求的形式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1362" y="2031352"/>
            <a:ext cx="5918200" cy="209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31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8800" y="668142"/>
            <a:ext cx="8128000" cy="715579"/>
          </a:xfrm>
        </p:spPr>
        <p:txBody>
          <a:bodyPr/>
          <a:lstStyle/>
          <a:p>
            <a:r>
              <a:rPr kumimoji="1" lang="zh-CN" altLang="en-US" smtClean="0"/>
              <a:t>课程概要</a:t>
            </a: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66" y="1383721"/>
            <a:ext cx="7540668" cy="4778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112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301309" y="665017"/>
            <a:ext cx="8229600" cy="610269"/>
          </a:xfrm>
        </p:spPr>
        <p:txBody>
          <a:bodyPr/>
          <a:lstStyle/>
          <a:p>
            <a:r>
              <a:rPr lang="en-US" altLang="zh-CN" dirty="0" smtClean="0"/>
              <a:t>HTTP</a:t>
            </a:r>
            <a:r>
              <a:rPr lang="zh-CN" altLang="en-US" smtClean="0"/>
              <a:t>常见请求头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1947553" y="1858968"/>
            <a:ext cx="603624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1. Host (</a:t>
            </a:r>
            <a:r>
              <a:rPr lang="zh-CN" altLang="en-US" dirty="0"/>
              <a:t>主机和端口号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2. Connection (</a:t>
            </a:r>
            <a:r>
              <a:rPr lang="zh-CN" altLang="en-US" dirty="0"/>
              <a:t>链接类型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3. Upgrade-Insecure-Requests (</a:t>
            </a:r>
            <a:r>
              <a:rPr lang="zh-CN" altLang="en-US" dirty="0"/>
              <a:t>升级为</a:t>
            </a:r>
            <a:r>
              <a:rPr lang="en-US" altLang="zh-CN" dirty="0"/>
              <a:t>HTTPS</a:t>
            </a:r>
            <a:r>
              <a:rPr lang="zh-CN" altLang="en-US" dirty="0"/>
              <a:t>请求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4. </a:t>
            </a:r>
            <a:r>
              <a:rPr lang="en-US" altLang="zh-CN" dirty="0">
                <a:solidFill>
                  <a:srgbClr val="FF0000"/>
                </a:solidFill>
              </a:rPr>
              <a:t>User-Agent (</a:t>
            </a:r>
            <a:r>
              <a:rPr lang="zh-CN" altLang="en-US" dirty="0">
                <a:solidFill>
                  <a:srgbClr val="FF0000"/>
                </a:solidFill>
              </a:rPr>
              <a:t>浏览器名称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</a:p>
          <a:p>
            <a:r>
              <a:rPr lang="en-US" altLang="zh-CN" dirty="0"/>
              <a:t>5. Accept (</a:t>
            </a:r>
            <a:r>
              <a:rPr lang="zh-CN" altLang="en-US" dirty="0"/>
              <a:t>传输文件类型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6. Referer (</a:t>
            </a:r>
            <a:r>
              <a:rPr lang="zh-CN" altLang="en-US" dirty="0"/>
              <a:t>页面跳转处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7. Accept-Encoding</a:t>
            </a:r>
            <a:r>
              <a:rPr lang="zh-CN" altLang="en-US" dirty="0"/>
              <a:t>（文件编解码格式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en-US" altLang="zh-CN" dirty="0"/>
              <a:t>8</a:t>
            </a:r>
            <a:r>
              <a:rPr lang="en-US" altLang="zh-CN" dirty="0" smtClean="0"/>
              <a:t>. </a:t>
            </a:r>
            <a:r>
              <a:rPr lang="en-US" altLang="zh-CN" dirty="0">
                <a:solidFill>
                  <a:srgbClr val="FF0000"/>
                </a:solidFill>
              </a:rPr>
              <a:t>Cookie </a:t>
            </a:r>
            <a:r>
              <a:rPr lang="zh-CN" altLang="en-US" dirty="0">
                <a:solidFill>
                  <a:srgbClr val="FF0000"/>
                </a:solidFill>
              </a:rPr>
              <a:t>（</a:t>
            </a:r>
            <a:r>
              <a:rPr lang="en-US" altLang="zh-CN" dirty="0">
                <a:solidFill>
                  <a:srgbClr val="FF0000"/>
                </a:solidFill>
              </a:rPr>
              <a:t>Cookie</a:t>
            </a:r>
            <a:r>
              <a:rPr lang="zh-CN" altLang="en-US" dirty="0" smtClean="0">
                <a:solidFill>
                  <a:srgbClr val="FF0000"/>
                </a:solidFill>
              </a:rPr>
              <a:t>）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en-US" altLang="zh-CN" dirty="0" smtClean="0"/>
              <a:t>9.</a:t>
            </a:r>
            <a:r>
              <a:rPr lang="en-US" altLang="zh-CN" dirty="0"/>
              <a:t> x-requested-with </a:t>
            </a:r>
            <a:r>
              <a:rPr lang="en-US" altLang="zh-CN" dirty="0" smtClean="0"/>
              <a:t>:</a:t>
            </a:r>
            <a:r>
              <a:rPr lang="en-US" altLang="zh-CN" dirty="0" err="1" smtClean="0"/>
              <a:t>XMLHttpRequest</a:t>
            </a:r>
            <a:r>
              <a:rPr lang="zh-CN" altLang="en-US" dirty="0" smtClean="0"/>
              <a:t>  </a:t>
            </a:r>
            <a:r>
              <a:rPr lang="en-US" altLang="zh-CN" dirty="0" smtClean="0"/>
              <a:t>(</a:t>
            </a:r>
            <a:r>
              <a:rPr lang="zh-CN" altLang="en-US" dirty="0" smtClean="0"/>
              <a:t>是</a:t>
            </a:r>
            <a:r>
              <a:rPr lang="en-US" altLang="zh-CN" dirty="0"/>
              <a:t>Ajax </a:t>
            </a:r>
            <a:r>
              <a:rPr lang="zh-CN" altLang="en-US" dirty="0"/>
              <a:t>异步</a:t>
            </a:r>
            <a:r>
              <a:rPr lang="zh-CN" altLang="en-US" dirty="0" smtClean="0"/>
              <a:t>请求</a:t>
            </a:r>
            <a:r>
              <a:rPr lang="en-US" altLang="zh-CN" dirty="0" smtClean="0"/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7840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682570"/>
            <a:ext cx="8229600" cy="565021"/>
          </a:xfrm>
        </p:spPr>
        <p:txBody>
          <a:bodyPr/>
          <a:lstStyle/>
          <a:p>
            <a:r>
              <a:rPr kumimoji="1" lang="zh-CN" altLang="en-US" smtClean="0"/>
              <a:t>常见的请求方法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51793" y="1669719"/>
            <a:ext cx="1363303" cy="1108719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kumimoji="1" lang="en-US" altLang="zh-CN" dirty="0" smtClean="0"/>
              <a:t>GET</a:t>
            </a:r>
          </a:p>
          <a:p>
            <a:pPr>
              <a:buFont typeface="Arial" charset="0"/>
              <a:buChar char="•"/>
            </a:pPr>
            <a:r>
              <a:rPr kumimoji="1" lang="en-US" altLang="zh-CN" dirty="0" smtClean="0"/>
              <a:t>POST</a:t>
            </a:r>
          </a:p>
          <a:p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2067911" y="2891808"/>
            <a:ext cx="53062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/>
              <a:t>问题：</a:t>
            </a:r>
            <a:r>
              <a:rPr kumimoji="1" lang="en-US" altLang="zh-CN" sz="2000" dirty="0" smtClean="0"/>
              <a:t>GET</a:t>
            </a:r>
            <a:r>
              <a:rPr kumimoji="1" lang="zh-CN" altLang="en-US" sz="2000" dirty="0" smtClean="0"/>
              <a:t>方法和</a:t>
            </a:r>
            <a:r>
              <a:rPr kumimoji="1" lang="en-US" altLang="zh-CN" sz="2000" dirty="0" smtClean="0"/>
              <a:t>POST</a:t>
            </a:r>
            <a:r>
              <a:rPr kumimoji="1" lang="zh-CN" altLang="en-US" sz="2000" dirty="0" smtClean="0"/>
              <a:t>方法有什么区别呢？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37752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5669" y="676894"/>
            <a:ext cx="8229600" cy="612538"/>
          </a:xfrm>
        </p:spPr>
        <p:txBody>
          <a:bodyPr/>
          <a:lstStyle/>
          <a:p>
            <a:r>
              <a:rPr lang="zh-CN" altLang="en-US" smtClean="0"/>
              <a:t>响应状态码</a:t>
            </a:r>
            <a:r>
              <a:rPr lang="en-US" altLang="zh-CN" dirty="0" smtClean="0"/>
              <a:t>(status</a:t>
            </a:r>
            <a:r>
              <a:rPr lang="zh-CN" altLang="en-US" smtClean="0"/>
              <a:t> </a:t>
            </a:r>
            <a:r>
              <a:rPr lang="en-US" altLang="zh-CN" dirty="0" smtClean="0"/>
              <a:t>code)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2506854" y="1953970"/>
            <a:ext cx="3248455" cy="3957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CN" sz="2000" dirty="0" smtClean="0"/>
              <a:t>200</a:t>
            </a:r>
            <a:r>
              <a:rPr lang="zh-CN" altLang="en-US" sz="2000" dirty="0" smtClean="0"/>
              <a:t>：成功</a:t>
            </a:r>
            <a:endParaRPr lang="en-US" altLang="zh-CN" sz="2000" dirty="0" smtClean="0"/>
          </a:p>
          <a:p>
            <a:pPr>
              <a:lnSpc>
                <a:spcPct val="90000"/>
              </a:lnSpc>
            </a:pPr>
            <a:r>
              <a:rPr lang="en-US" altLang="zh-CN" sz="2000" dirty="0" smtClean="0"/>
              <a:t>302</a:t>
            </a:r>
            <a:r>
              <a:rPr lang="zh-CN" altLang="en-US" sz="2000" dirty="0"/>
              <a:t>：临时转移至新的</a:t>
            </a:r>
            <a:r>
              <a:rPr lang="en-US" altLang="zh-CN" sz="2000" dirty="0"/>
              <a:t>url</a:t>
            </a:r>
            <a:endParaRPr lang="en-US" altLang="zh-CN" sz="2000" dirty="0" smtClean="0"/>
          </a:p>
          <a:p>
            <a:pPr>
              <a:lnSpc>
                <a:spcPct val="90000"/>
              </a:lnSpc>
            </a:pPr>
            <a:r>
              <a:rPr lang="en-US" altLang="zh-CN" sz="2000" dirty="0" smtClean="0"/>
              <a:t>307</a:t>
            </a:r>
            <a:r>
              <a:rPr lang="zh-CN" altLang="en-US" sz="2000" dirty="0" smtClean="0"/>
              <a:t>：</a:t>
            </a:r>
            <a:r>
              <a:rPr lang="zh-CN" altLang="en-US" sz="2000" dirty="0"/>
              <a:t>临时转移至新</a:t>
            </a:r>
            <a:r>
              <a:rPr lang="zh-CN" altLang="en-US" sz="2000" dirty="0" smtClean="0"/>
              <a:t>的</a:t>
            </a:r>
            <a:r>
              <a:rPr lang="en-US" altLang="zh-CN" sz="2000" dirty="0" smtClean="0"/>
              <a:t>url</a:t>
            </a:r>
          </a:p>
          <a:p>
            <a:pPr>
              <a:lnSpc>
                <a:spcPct val="90000"/>
              </a:lnSpc>
            </a:pPr>
            <a:r>
              <a:rPr lang="en-US" altLang="zh-CN" sz="2000" dirty="0" smtClean="0"/>
              <a:t>404</a:t>
            </a:r>
            <a:r>
              <a:rPr lang="zh-CN" altLang="en-US" sz="2000" dirty="0" smtClean="0"/>
              <a:t>：</a:t>
            </a:r>
            <a:r>
              <a:rPr lang="en-US" altLang="zh-CN" sz="2000" dirty="0" smtClean="0"/>
              <a:t>not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found</a:t>
            </a:r>
          </a:p>
          <a:p>
            <a:pPr>
              <a:lnSpc>
                <a:spcPct val="90000"/>
              </a:lnSpc>
            </a:pPr>
            <a:r>
              <a:rPr lang="en-US" altLang="zh-CN" sz="2000" dirty="0" smtClean="0"/>
              <a:t>500</a:t>
            </a:r>
            <a:r>
              <a:rPr lang="zh-CN" altLang="en-US" sz="2000" dirty="0" smtClean="0"/>
              <a:t>：服务器内部错误</a:t>
            </a:r>
            <a:endParaRPr lang="en-US" altLang="zh-CN" sz="2000" dirty="0" smtClean="0"/>
          </a:p>
          <a:p>
            <a:pPr>
              <a:lnSpc>
                <a:spcPct val="90000"/>
              </a:lnSpc>
            </a:pPr>
            <a:endParaRPr lang="zh-CN" alt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623620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674590"/>
            <a:ext cx="8229600" cy="587275"/>
          </a:xfrm>
        </p:spPr>
        <p:txBody>
          <a:bodyPr/>
          <a:lstStyle/>
          <a:p>
            <a:r>
              <a:rPr lang="zh-CN" altLang="en-US" dirty="0" smtClean="0"/>
              <a:t>字符串类型的区别和转化</a:t>
            </a:r>
            <a:endParaRPr lang="en-US" altLang="zh-CN" dirty="0" smtClean="0"/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547664" y="1541324"/>
            <a:ext cx="5700252" cy="676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问题：为什么要掌握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python3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字符串的相关知识</a:t>
            </a:r>
            <a:endParaRPr kumimoji="1" lang="zh-CN" altLang="en-US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7664" y="2416462"/>
            <a:ext cx="5700252" cy="369590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398816" y="3665439"/>
            <a:ext cx="4013859" cy="2149434"/>
          </a:xfrm>
          <a:prstGeom prst="rect">
            <a:avLst/>
          </a:prstGeom>
          <a:solidFill>
            <a:schemeClr val="lt1">
              <a:alpha val="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noAutofit/>
          </a:bodyPr>
          <a:lstStyle/>
          <a:p>
            <a:endParaRPr kumimoji="1" lang="zh-CN" altLang="en-US">
              <a:solidFill>
                <a:schemeClr val="dk1">
                  <a:alpha val="0"/>
                </a:schemeClr>
              </a:solidFill>
            </a:endParaRPr>
          </a:p>
        </p:txBody>
      </p:sp>
      <p:cxnSp>
        <p:nvCxnSpPr>
          <p:cNvPr id="7" name="直线箭头连接符 6"/>
          <p:cNvCxnSpPr>
            <a:cxnSpLocks/>
          </p:cNvCxnSpPr>
          <p:nvPr/>
        </p:nvCxnSpPr>
        <p:spPr>
          <a:xfrm>
            <a:off x="1174680" y="3002245"/>
            <a:ext cx="1224136" cy="115212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</p:cxnSp>
      <p:sp>
        <p:nvSpPr>
          <p:cNvPr id="8" name="文本框 7"/>
          <p:cNvSpPr txBox="1"/>
          <p:nvPr/>
        </p:nvSpPr>
        <p:spPr>
          <a:xfrm>
            <a:off x="706628" y="2644964"/>
            <a:ext cx="936104" cy="369332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zh-CN" altLang="en-US" smtClean="0"/>
              <a:t>字符串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379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</a:t>
            </a:r>
            <a:r>
              <a:rPr lang="en-US" altLang="zh-CN" dirty="0" smtClean="0"/>
              <a:t>tr</a:t>
            </a:r>
            <a:r>
              <a:rPr lang="zh-CN" altLang="en-US" dirty="0" smtClean="0"/>
              <a:t>类型和</a:t>
            </a:r>
            <a:r>
              <a:rPr lang="en-US" altLang="zh-CN" dirty="0" smtClean="0"/>
              <a:t>bytes</a:t>
            </a:r>
            <a:r>
              <a:rPr lang="zh-CN" altLang="en-US" dirty="0" smtClean="0"/>
              <a:t>类型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33399" y="1971167"/>
            <a:ext cx="5870291" cy="155861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bytes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：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二进制</a:t>
            </a:r>
            <a:endParaRPr lang="en-US" altLang="zh-CN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lnSpc>
                <a:spcPct val="90000"/>
              </a:lnSpc>
              <a:buFont typeface="Arial" charset="0"/>
              <a:buChar char="•"/>
            </a:pP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互联网上数据的都是以二进制的方式传输的</a:t>
            </a:r>
            <a:endParaRPr lang="en-US" altLang="zh-CN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lnSpc>
                <a:spcPct val="90000"/>
              </a:lnSpc>
              <a:buFont typeface="Arial" charset="0"/>
              <a:buChar char="•"/>
            </a:pPr>
            <a:endParaRPr lang="en-US" altLang="zh-CN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lnSpc>
                <a:spcPct val="90000"/>
              </a:lnSpc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str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：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unicode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的呈现形式</a:t>
            </a:r>
            <a:endParaRPr lang="en-US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1828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Unicode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UTF8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ASCII</a:t>
            </a:r>
            <a:r>
              <a:rPr kumimoji="1" lang="zh-CN" altLang="en-US" dirty="0" smtClean="0"/>
              <a:t>的补充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611560" y="1700808"/>
            <a:ext cx="836327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字符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(Character)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是各种文字和符号的总称，包括各国家文字、标点符号、图形符号、数字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等</a:t>
            </a:r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字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符集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(Character set)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是多个字符的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集合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字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符集包括：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ASCII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字符集、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GB2312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字符集、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GB18030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字符集、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Unicode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字符集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等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lang="en-US" altLang="zh-CN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lang="zh-CN" altLang="en-US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ASCII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编码是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1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个字节，而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Unicode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编码通常是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2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个字节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。</a:t>
            </a:r>
            <a:endParaRPr lang="en-US" altLang="zh-CN" sz="16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lang="zh-CN" altLang="en-US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lang="en-US" altLang="zh-CN" sz="1600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UTF-8</a:t>
            </a:r>
            <a:r>
              <a:rPr lang="zh-CN" altLang="en-US" sz="1600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是</a:t>
            </a:r>
            <a:r>
              <a:rPr lang="en-US" altLang="zh-CN" sz="1600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Unicode</a:t>
            </a:r>
            <a:r>
              <a:rPr lang="zh-CN" altLang="en-US" sz="1600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的实现方式之一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，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UTF-8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是它是一种变长的编码方式，可以是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1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，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2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，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3</a:t>
            </a:r>
            <a:r>
              <a:rPr lang="zh-CN" altLang="en-US" sz="1600" dirty="0">
                <a:latin typeface="Hiragino Sans GB W3" charset="-122"/>
                <a:ea typeface="Hiragino Sans GB W3" charset="-122"/>
                <a:cs typeface="Hiragino Sans GB W3" charset="-122"/>
              </a:rPr>
              <a:t>个</a:t>
            </a:r>
            <a:r>
              <a:rPr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字节</a:t>
            </a:r>
            <a:endParaRPr lang="zh-CN" altLang="en-US" sz="16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0754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67544" y="740862"/>
            <a:ext cx="8229600" cy="599906"/>
          </a:xfrm>
        </p:spPr>
        <p:txBody>
          <a:bodyPr/>
          <a:lstStyle/>
          <a:p>
            <a:r>
              <a:rPr lang="en-US" altLang="zh-CN" dirty="0" smtClean="0"/>
              <a:t>str</a:t>
            </a:r>
            <a:r>
              <a:rPr lang="zh-CN" altLang="en-US" dirty="0" smtClean="0"/>
              <a:t> </a:t>
            </a:r>
            <a:r>
              <a:rPr lang="en-US" altLang="zh-CN" dirty="0" smtClean="0"/>
              <a:t>bytes</a:t>
            </a:r>
            <a:r>
              <a:rPr lang="zh-CN" altLang="en-US" dirty="0" smtClean="0"/>
              <a:t>如何转化</a:t>
            </a:r>
            <a:endParaRPr lang="en-US" altLang="zh-CN" dirty="0" smtClean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87960" y="1880901"/>
            <a:ext cx="5950027" cy="2304256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str 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使用</a:t>
            </a: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encode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方法转化为 </a:t>
            </a: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bytes</a:t>
            </a:r>
            <a:b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</a:b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bytes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通过</a:t>
            </a: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decode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转化为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str</a:t>
            </a:r>
          </a:p>
          <a:p>
            <a:pPr>
              <a:buFont typeface="Arial" charset="0"/>
              <a:buChar char="•"/>
            </a:pP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lang="zh-CN" altLang="en-US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编码方式解码方式必须一样，否则就会出现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乱码</a:t>
            </a:r>
            <a:endParaRPr lang="zh-CN" altLang="en-US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0785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Requests</a:t>
            </a:r>
            <a:r>
              <a:rPr lang="zh-CN" altLang="en-US" smtClean="0"/>
              <a:t> 使用入门</a:t>
            </a:r>
            <a:endParaRPr lang="en-US" altLang="zh-CN" dirty="0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15616" y="2062015"/>
            <a:ext cx="5194737" cy="676671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问题：为什么要学习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requests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，而不是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urllib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？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6863" y="456378"/>
            <a:ext cx="1798313" cy="1605637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115616" y="2889639"/>
            <a:ext cx="64847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requests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的底层实现就是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urllib</a:t>
            </a: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requests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在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python2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和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python3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中通用，方法完全一样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requests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简单易用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342900" indent="-342900">
              <a:buFont typeface="+mj-lt"/>
              <a:buAutoNum type="arabicPeriod"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Requests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能够自动帮助我们解压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(gzip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压缩的等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)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网页内容</a:t>
            </a:r>
            <a:endParaRPr kumimoji="1" lang="zh-CN" altLang="en-US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4864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requests</a:t>
            </a:r>
            <a:r>
              <a:rPr kumimoji="1" lang="zh-CN" altLang="en-US" smtClean="0"/>
              <a:t>的作用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78883" y="2004797"/>
            <a:ext cx="8229600" cy="2020938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作用：发送网络请求，返回响应数据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endParaRPr kumimoji="1" lang="en-US" altLang="zh-CN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中文文档 </a:t>
            </a:r>
            <a:r>
              <a:rPr lang="en-US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API</a:t>
            </a:r>
            <a:r>
              <a:rPr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： </a:t>
            </a:r>
            <a:r>
              <a:rPr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http://</a:t>
            </a:r>
            <a:r>
              <a:rPr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docs.python-requests.org/zh_CN/latest/index.html</a:t>
            </a:r>
          </a:p>
          <a:p>
            <a:pPr marL="0" indent="0">
              <a:buNone/>
            </a:pPr>
            <a:endParaRPr lang="en-US" altLang="zh-CN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需要解决的问题：如何</a:t>
            </a:r>
            <a:r>
              <a:rPr kumimoji="1"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使用</a:t>
            </a:r>
            <a:r>
              <a:rPr kumimoji="1" lang="en-US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requests</a:t>
            </a:r>
            <a:r>
              <a:rPr kumimoji="1"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来发送网络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请求？</a:t>
            </a:r>
            <a:endParaRPr kumimoji="1" lang="zh-CN" altLang="en-US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2301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发送简单的请求</a:t>
            </a:r>
            <a:endParaRPr lang="en-US" altLang="zh-CN" dirty="0" smtClean="0"/>
          </a:p>
        </p:txBody>
      </p:sp>
      <p:sp>
        <p:nvSpPr>
          <p:cNvPr id="5" name="文本框 4"/>
          <p:cNvSpPr txBox="1"/>
          <p:nvPr/>
        </p:nvSpPr>
        <p:spPr>
          <a:xfrm>
            <a:off x="1547663" y="1628800"/>
            <a:ext cx="667006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需求：通过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requests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向百度首页发送请求，获取百度首页的数据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response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=</a:t>
            </a: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requests.get(url)</a:t>
            </a:r>
          </a:p>
          <a:p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r>
              <a:rPr kumimoji="1"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response</a:t>
            </a:r>
            <a:r>
              <a:rPr kumimoji="1"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的常用方法：</a:t>
            </a:r>
            <a:endParaRPr kumimoji="1"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response.text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 err="1" smtClean="0">
                <a:latin typeface="Hiragino Sans GB W3" charset="-122"/>
                <a:ea typeface="Hiragino Sans GB W3" charset="-122"/>
                <a:cs typeface="Hiragino Sans GB W3" charset="-122"/>
              </a:rPr>
              <a:t>respones.content</a:t>
            </a: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response.status_code</a:t>
            </a: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response.request.headers</a:t>
            </a:r>
            <a:endParaRPr kumimoji="1"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response.headers</a:t>
            </a:r>
            <a:endParaRPr kumimoji="1" lang="zh-CN" altLang="en-US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2577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第一天课程概要</a:t>
            </a:r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771800" y="1628800"/>
            <a:ext cx="3706464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smtClean="0">
                <a:solidFill>
                  <a:srgbClr val="FF0000"/>
                </a:solidFill>
              </a:rPr>
              <a:t>1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、爬虫基础知识</a:t>
            </a:r>
            <a:endParaRPr kumimoji="1" lang="en-US" altLang="zh-CN" sz="2400" b="1" dirty="0" smtClean="0">
              <a:solidFill>
                <a:srgbClr val="FF0000"/>
              </a:solidFill>
            </a:endParaRPr>
          </a:p>
          <a:p>
            <a:endParaRPr kumimoji="1" lang="en-US" altLang="zh-CN" sz="2400" dirty="0"/>
          </a:p>
          <a:p>
            <a:r>
              <a:rPr kumimoji="1" lang="en-US" altLang="zh-CN" sz="2400" dirty="0" smtClean="0"/>
              <a:t>2</a:t>
            </a:r>
            <a:r>
              <a:rPr kumimoji="1" lang="zh-CN" altLang="en-US" sz="2400" dirty="0" smtClean="0"/>
              <a:t>、</a:t>
            </a:r>
            <a:r>
              <a:rPr kumimoji="1" lang="en-US" altLang="zh-CN" sz="2400" dirty="0" smtClean="0"/>
              <a:t>HTTP</a:t>
            </a:r>
            <a:r>
              <a:rPr kumimoji="1" lang="zh-CN" altLang="en-US" sz="2400" dirty="0" smtClean="0"/>
              <a:t>和</a:t>
            </a:r>
            <a:r>
              <a:rPr kumimoji="1" lang="en-US" altLang="zh-CN" sz="2400" dirty="0" smtClean="0"/>
              <a:t>HTTPS</a:t>
            </a:r>
            <a:r>
              <a:rPr kumimoji="1" lang="zh-CN" altLang="en-US" sz="2400" dirty="0" smtClean="0"/>
              <a:t>的复习</a:t>
            </a:r>
            <a:endParaRPr kumimoji="1" lang="en-US" altLang="zh-CN" sz="2400" dirty="0" smtClean="0"/>
          </a:p>
          <a:p>
            <a:endParaRPr kumimoji="1" lang="en-US" altLang="zh-CN" sz="2400" dirty="0"/>
          </a:p>
          <a:p>
            <a:r>
              <a:rPr kumimoji="1" lang="en-US" altLang="zh-CN" sz="2400" dirty="0" smtClean="0"/>
              <a:t>3</a:t>
            </a:r>
            <a:r>
              <a:rPr kumimoji="1" lang="zh-CN" altLang="en-US" sz="2400" dirty="0" smtClean="0"/>
              <a:t>、字符串的复习</a:t>
            </a:r>
            <a:endParaRPr kumimoji="1" lang="en-US" altLang="zh-CN" sz="2400" dirty="0" smtClean="0"/>
          </a:p>
          <a:p>
            <a:endParaRPr kumimoji="1" lang="en-US" altLang="zh-CN" sz="2400" dirty="0"/>
          </a:p>
          <a:p>
            <a:r>
              <a:rPr kumimoji="1" lang="en-US" altLang="zh-CN" sz="2400" b="1" dirty="0" smtClean="0">
                <a:solidFill>
                  <a:srgbClr val="FF0000"/>
                </a:solidFill>
              </a:rPr>
              <a:t>4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、</a:t>
            </a:r>
            <a:r>
              <a:rPr kumimoji="1" lang="en-US" altLang="zh-CN" sz="2400" b="1" dirty="0" smtClean="0">
                <a:solidFill>
                  <a:srgbClr val="FF0000"/>
                </a:solidFill>
              </a:rPr>
              <a:t>Requests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的使用</a:t>
            </a:r>
            <a:endParaRPr kumimoji="1" lang="en-US" altLang="zh-CN" sz="2400" b="1" dirty="0" smtClean="0">
              <a:solidFill>
                <a:srgbClr val="FF0000"/>
              </a:solidFill>
            </a:endParaRPr>
          </a:p>
          <a:p>
            <a:endParaRPr kumimoji="1" lang="en-US" altLang="zh-CN" sz="2400" dirty="0"/>
          </a:p>
          <a:p>
            <a:r>
              <a:rPr kumimoji="1" lang="en-US" altLang="zh-CN" sz="2400" b="1" dirty="0" smtClean="0">
                <a:solidFill>
                  <a:srgbClr val="FF0000"/>
                </a:solidFill>
              </a:rPr>
              <a:t>5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、</a:t>
            </a:r>
            <a:r>
              <a:rPr kumimoji="1" lang="en-US" altLang="zh-CN" sz="2400" b="1" dirty="0" smtClean="0">
                <a:solidFill>
                  <a:srgbClr val="FF0000"/>
                </a:solidFill>
              </a:rPr>
              <a:t>Fiddle</a:t>
            </a:r>
            <a:r>
              <a:rPr kumimoji="1" lang="zh-CN" altLang="en-US" sz="2400" b="1" dirty="0" smtClean="0">
                <a:solidFill>
                  <a:srgbClr val="FF0000"/>
                </a:solidFill>
              </a:rPr>
              <a:t>软件的使用</a:t>
            </a:r>
            <a:endParaRPr kumimoji="1" lang="en-US" altLang="zh-CN" sz="2400" b="1" dirty="0" smtClean="0">
              <a:solidFill>
                <a:srgbClr val="FF0000"/>
              </a:solidFill>
            </a:endParaRPr>
          </a:p>
          <a:p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3259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8475" y="595318"/>
            <a:ext cx="8128000" cy="515727"/>
          </a:xfrm>
        </p:spPr>
        <p:txBody>
          <a:bodyPr>
            <a:normAutofit fontScale="90000"/>
          </a:bodyPr>
          <a:lstStyle/>
          <a:p>
            <a:r>
              <a:rPr kumimoji="1" lang="en-US" altLang="zh-CN" sz="3200" dirty="0" smtClean="0"/>
              <a:t>response.text</a:t>
            </a:r>
            <a:r>
              <a:rPr kumimoji="1" lang="zh-CN" altLang="en-US" sz="3200" dirty="0" smtClean="0"/>
              <a:t> 和</a:t>
            </a:r>
            <a:r>
              <a:rPr kumimoji="1" lang="en-US" altLang="zh-CN" sz="3200" dirty="0" smtClean="0"/>
              <a:t>response.content</a:t>
            </a:r>
            <a:r>
              <a:rPr kumimoji="1" lang="zh-CN" altLang="en-US" sz="3200" dirty="0" smtClean="0"/>
              <a:t>的区别</a:t>
            </a:r>
            <a:endParaRPr kumimoji="1" lang="zh-CN" altLang="en-US" sz="3200" dirty="0"/>
          </a:p>
        </p:txBody>
      </p:sp>
      <p:sp>
        <p:nvSpPr>
          <p:cNvPr id="5" name="文本框 4"/>
          <p:cNvSpPr txBox="1"/>
          <p:nvPr/>
        </p:nvSpPr>
        <p:spPr>
          <a:xfrm>
            <a:off x="1418610" y="5296100"/>
            <a:ext cx="6798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solidFill>
                  <a:srgbClr val="FF0000"/>
                </a:solidFill>
              </a:rPr>
              <a:t>更推荐使用</a:t>
            </a:r>
            <a:r>
              <a:rPr kumimoji="1" lang="en-US" altLang="zh-CN" dirty="0" smtClean="0">
                <a:solidFill>
                  <a:srgbClr val="FF0000"/>
                </a:solidFill>
              </a:rPr>
              <a:t>response.content.deocde()</a:t>
            </a:r>
            <a:r>
              <a:rPr kumimoji="1" lang="zh-CN" altLang="en-US" dirty="0" smtClean="0">
                <a:solidFill>
                  <a:srgbClr val="FF0000"/>
                </a:solidFill>
              </a:rPr>
              <a:t>的方式获取响应的</a:t>
            </a:r>
            <a:r>
              <a:rPr kumimoji="1" lang="en-US" altLang="zh-CN" dirty="0" smtClean="0">
                <a:solidFill>
                  <a:srgbClr val="FF0000"/>
                </a:solidFill>
              </a:rPr>
              <a:t>html</a:t>
            </a:r>
            <a:r>
              <a:rPr kumimoji="1" lang="zh-CN" altLang="en-US" dirty="0" smtClean="0">
                <a:solidFill>
                  <a:srgbClr val="FF0000"/>
                </a:solidFill>
              </a:rPr>
              <a:t>页面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1418610" y="1632234"/>
            <a:ext cx="6287729" cy="3401521"/>
          </a:xfrm>
        </p:spPr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kumimoji="1" lang="en-US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r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esponse.text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类型：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str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解码类型：</a:t>
            </a:r>
            <a:r>
              <a:rPr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根据</a:t>
            </a:r>
            <a:r>
              <a:rPr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HTTP </a:t>
            </a:r>
            <a:r>
              <a:rPr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头部对响应的编码作出有根据的</a:t>
            </a:r>
            <a:r>
              <a:rPr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推测，推测</a:t>
            </a:r>
            <a:r>
              <a:rPr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的文本</a:t>
            </a:r>
            <a:r>
              <a:rPr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编码</a:t>
            </a:r>
            <a:endParaRPr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Arial" charset="0"/>
              <a:buChar char="•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如何修改编码方式：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response.encoding=”gbk”</a:t>
            </a:r>
          </a:p>
          <a:p>
            <a:pPr lvl="1">
              <a:buFont typeface="Arial" charset="0"/>
              <a:buChar char="•"/>
            </a:pPr>
            <a:endParaRPr kumimoji="1" lang="en-US" altLang="zh-CN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kumimoji="1" lang="en-US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response.content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类型：</a:t>
            </a:r>
            <a:r>
              <a:rPr kumimoji="1" lang="en-US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bytes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解码类型：</a:t>
            </a:r>
            <a:r>
              <a:rPr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没有指定</a:t>
            </a:r>
            <a:endParaRPr lang="en-US" altLang="zh-CN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lvl="1">
              <a:buFont typeface="Arial" charset="0"/>
              <a:buChar char="•"/>
            </a:pPr>
            <a:r>
              <a:rPr kumimoji="1"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如何修改编码方式：</a:t>
            </a:r>
            <a:r>
              <a:rPr kumimoji="1" lang="en-US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response.content.deocde(“utf8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”)</a:t>
            </a:r>
            <a:endParaRPr kumimoji="1" lang="en-US" altLang="zh-CN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44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发送带</a:t>
            </a:r>
            <a:r>
              <a:rPr lang="en-US" altLang="zh-CN" dirty="0" smtClean="0"/>
              <a:t>header</a:t>
            </a:r>
            <a:r>
              <a:rPr lang="zh-CN" altLang="en-US" smtClean="0"/>
              <a:t>的请求</a:t>
            </a:r>
            <a:endParaRPr lang="en-US" altLang="zh-CN" dirty="0" smtClean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1522554" y="1772816"/>
            <a:ext cx="6098891" cy="3443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p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Ø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lnSpc>
                <a:spcPct val="90000"/>
              </a:lnSpc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zh-CN" altLang="en-US" sz="1800" dirty="0" smtClean="0"/>
              <a:t>为什么请求需要带上</a:t>
            </a:r>
            <a:r>
              <a:rPr lang="en-US" altLang="zh-CN" sz="1800" dirty="0" smtClean="0"/>
              <a:t>header</a:t>
            </a:r>
            <a:r>
              <a:rPr lang="zh-CN" altLang="en-US" sz="1800" dirty="0" smtClean="0"/>
              <a:t>？</a:t>
            </a:r>
            <a:endParaRPr lang="en-US" altLang="zh-CN" sz="1800" dirty="0" smtClean="0"/>
          </a:p>
          <a:p>
            <a:pPr marL="0" indent="0" fontAlgn="auto">
              <a:lnSpc>
                <a:spcPct val="90000"/>
              </a:lnSpc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kumimoji="1" lang="zh-CN" altLang="en-US" sz="1800" dirty="0" smtClean="0"/>
              <a:t>          模拟浏览器，欺骗服务器，获取和浏览器一致的内容</a:t>
            </a:r>
            <a:endParaRPr kumimoji="1" lang="en-US" altLang="zh-CN" sz="1800" dirty="0" smtClean="0"/>
          </a:p>
          <a:p>
            <a:pPr marL="0" indent="0" fontAlgn="auto">
              <a:lnSpc>
                <a:spcPct val="90000"/>
              </a:lnSpc>
              <a:spcAft>
                <a:spcPts val="0"/>
              </a:spcAft>
              <a:buFont typeface="Wingdings" panose="05000000000000000000" pitchFamily="2" charset="2"/>
              <a:buNone/>
            </a:pPr>
            <a:endParaRPr kumimoji="1" lang="en-US" altLang="zh-CN" sz="1800" dirty="0" smtClean="0"/>
          </a:p>
          <a:p>
            <a:pPr fontAlgn="auto">
              <a:spcAft>
                <a:spcPts val="0"/>
              </a:spcAft>
              <a:buFont typeface="Arial" charset="0"/>
              <a:buChar char="•"/>
            </a:pPr>
            <a:r>
              <a:rPr kumimoji="1" lang="en-US" altLang="zh-CN" sz="1800" dirty="0" smtClean="0"/>
              <a:t>header</a:t>
            </a:r>
            <a:r>
              <a:rPr kumimoji="1" lang="zh-CN" altLang="en-US" sz="1800" dirty="0" smtClean="0"/>
              <a:t>的形式：字典</a:t>
            </a:r>
            <a:endParaRPr kumimoji="1" lang="en-US" altLang="zh-CN" sz="1800" dirty="0" smtClean="0"/>
          </a:p>
          <a:p>
            <a:pPr fontAlgn="auto">
              <a:spcAft>
                <a:spcPts val="0"/>
              </a:spcAft>
              <a:buFont typeface="Arial" charset="0"/>
              <a:buChar char="•"/>
            </a:pPr>
            <a:endParaRPr kumimoji="1" lang="en-US" altLang="zh-CN" sz="1800" dirty="0" smtClean="0"/>
          </a:p>
          <a:p>
            <a:pPr fontAlgn="auto">
              <a:spcAft>
                <a:spcPts val="0"/>
              </a:spcAft>
              <a:buFont typeface="Arial" charset="0"/>
              <a:buChar char="•"/>
            </a:pPr>
            <a:r>
              <a:rPr lang="en-US" altLang="zh-CN" sz="1800" dirty="0" smtClean="0"/>
              <a:t>headers = {"User-Agent": "Mozilla/5.0 (Windows NT 10.0; Win64; x64) AppleWebKit/537.36 (KHTML, like Gecko) Chrome/54.0.2840.99 Safari/537.36"} </a:t>
            </a:r>
            <a:br>
              <a:rPr lang="en-US" altLang="zh-CN" sz="1800" dirty="0" smtClean="0"/>
            </a:br>
            <a:endParaRPr lang="en-US" altLang="zh-CN" sz="1800" dirty="0" smtClean="0"/>
          </a:p>
          <a:p>
            <a:pPr fontAlgn="auto">
              <a:spcAft>
                <a:spcPts val="0"/>
              </a:spcAft>
              <a:buFont typeface="Arial" charset="0"/>
              <a:buChar char="•"/>
            </a:pPr>
            <a:r>
              <a:rPr kumimoji="1" lang="zh-CN" altLang="en-US" sz="1800" dirty="0" smtClean="0"/>
              <a:t>用法： </a:t>
            </a:r>
            <a:r>
              <a:rPr kumimoji="1" lang="en-US" altLang="zh-CN" sz="1800" dirty="0" smtClean="0"/>
              <a:t>requests.get(url,headers=headers)</a:t>
            </a:r>
          </a:p>
          <a:p>
            <a:pPr marL="0" indent="0" fontAlgn="auto">
              <a:lnSpc>
                <a:spcPct val="90000"/>
              </a:lnSpc>
              <a:spcAft>
                <a:spcPts val="0"/>
              </a:spcAft>
              <a:buFont typeface="Wingdings" panose="05000000000000000000" pitchFamily="2" charset="2"/>
              <a:buNone/>
            </a:pPr>
            <a:endParaRPr kumimoji="1" lang="zh-CN" altLang="en-US" sz="1800" dirty="0" smtClean="0"/>
          </a:p>
          <a:p>
            <a:pPr marL="0" indent="0" fontAlgn="auto">
              <a:lnSpc>
                <a:spcPct val="90000"/>
              </a:lnSpc>
              <a:spcAft>
                <a:spcPts val="0"/>
              </a:spcAft>
              <a:buFont typeface="Wingdings" panose="05000000000000000000" pitchFamily="2" charset="2"/>
              <a:buNone/>
            </a:pPr>
            <a:endParaRPr lang="zh-CN" alt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1267808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发送带参数的请求</a:t>
            </a:r>
          </a:p>
        </p:txBody>
      </p:sp>
      <p:sp>
        <p:nvSpPr>
          <p:cNvPr id="4" name="文本占位符 3"/>
          <p:cNvSpPr txBox="1">
            <a:spLocks noGrp="1"/>
          </p:cNvSpPr>
          <p:nvPr>
            <p:ph type="body" idx="1"/>
          </p:nvPr>
        </p:nvSpPr>
        <p:spPr>
          <a:xfrm>
            <a:off x="1421925" y="1651794"/>
            <a:ext cx="7555820" cy="3280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什么叫做请求参数：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kumimoji="1"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列</a:t>
            </a:r>
            <a:r>
              <a:rPr kumimoji="1"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1:</a:t>
            </a:r>
            <a:r>
              <a:rPr kumimoji="1" lang="zh-CN" altLang="en-US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  </a:t>
            </a:r>
            <a:r>
              <a:rPr kumimoji="1" lang="en-US" altLang="zh-CN" sz="16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kumimoji="1" lang="en-US" altLang="zh-CN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http://www.webkaka.com/tutorial/server/2015/021013/</a:t>
            </a:r>
            <a:r>
              <a:rPr kumimoji="1" lang="zh-CN" altLang="en-US" sz="1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  </a:t>
            </a:r>
            <a:r>
              <a:rPr kumimoji="1" lang="zh-CN" altLang="en-US" sz="14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☓</a:t>
            </a:r>
            <a:endParaRPr kumimoji="1" lang="en-US" altLang="zh-CN" sz="1400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en-US" altLang="zh-CN" sz="1600" dirty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例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2</a:t>
            </a:r>
            <a:r>
              <a:rPr kumimoji="1" lang="zh-CN" altLang="en-US" sz="16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：</a:t>
            </a:r>
            <a:r>
              <a:rPr kumimoji="1" lang="en-US" altLang="zh-CN" sz="16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kumimoji="1" lang="en-US" altLang="zh-CN" sz="14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https://www.baidu.com/s?wd=python&amp;c=b</a:t>
            </a:r>
          </a:p>
          <a:p>
            <a:pPr marL="0" indent="0">
              <a:buNone/>
            </a:pP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参数的形式：字典</a:t>
            </a: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endParaRPr kumimoji="1"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lang="mr-IN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kw = {'wd':'</a:t>
            </a:r>
            <a:r>
              <a:rPr lang="zh-CN" altLang="mr-IN" dirty="0">
                <a:latin typeface="Hiragino Sans GB W3" charset="-122"/>
                <a:ea typeface="Hiragino Sans GB W3" charset="-122"/>
                <a:cs typeface="Hiragino Sans GB W3" charset="-122"/>
              </a:rPr>
              <a:t>长城</a:t>
            </a:r>
            <a:r>
              <a:rPr lang="mr-IN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'}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kumimoji="1"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用法：</a:t>
            </a:r>
            <a:r>
              <a:rPr kumimoji="1"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requests.get(url,params=kw)</a:t>
            </a:r>
          </a:p>
        </p:txBody>
      </p:sp>
    </p:spTree>
    <p:extLst>
      <p:ext uri="{BB962C8B-B14F-4D97-AF65-F5344CB8AC3E}">
        <p14:creationId xmlns:p14="http://schemas.microsoft.com/office/powerpoint/2010/main" val="149348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mtClean="0"/>
              <a:t>动手尝试</a:t>
            </a:r>
            <a:endParaRPr lang="en-US" altLang="zh-CN" dirty="0" smtClean="0"/>
          </a:p>
        </p:txBody>
      </p:sp>
      <p:sp>
        <p:nvSpPr>
          <p:cNvPr id="2" name="文本框 1"/>
          <p:cNvSpPr txBox="1"/>
          <p:nvPr/>
        </p:nvSpPr>
        <p:spPr>
          <a:xfrm>
            <a:off x="971600" y="2132856"/>
            <a:ext cx="803474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、获取新浪首页，查看</a:t>
            </a:r>
            <a:r>
              <a:rPr kumimoji="1" lang="en-US" altLang="zh-CN" dirty="0" err="1" smtClean="0"/>
              <a:t>response.text</a:t>
            </a:r>
            <a:r>
              <a:rPr kumimoji="1" lang="zh-CN" altLang="en-US" dirty="0" smtClean="0"/>
              <a:t> 和</a:t>
            </a:r>
            <a:r>
              <a:rPr kumimoji="1" lang="en-US" altLang="zh-CN" dirty="0" smtClean="0"/>
              <a:t>response.content.decode()</a:t>
            </a:r>
            <a:r>
              <a:rPr kumimoji="1" lang="zh-CN" altLang="en-US" dirty="0" smtClean="0"/>
              <a:t>的区别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、实现任意贴吧的爬虫，保存网页到本地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4576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Requests</a:t>
            </a:r>
            <a:r>
              <a:rPr kumimoji="1" lang="zh-CN" altLang="en-US" smtClean="0"/>
              <a:t>深入</a:t>
            </a:r>
            <a:endParaRPr kumimoji="1" lang="zh-CN" altLang="en-US"/>
          </a:p>
        </p:txBody>
      </p:sp>
      <p:sp>
        <p:nvSpPr>
          <p:cNvPr id="5" name="内容占位符 2"/>
          <p:cNvSpPr txBox="1">
            <a:spLocks/>
          </p:cNvSpPr>
          <p:nvPr/>
        </p:nvSpPr>
        <p:spPr bwMode="auto">
          <a:xfrm>
            <a:off x="2947467" y="2006008"/>
            <a:ext cx="3462664" cy="1425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p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Ø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fontAlgn="auto">
              <a:spcAft>
                <a:spcPts val="0"/>
              </a:spcAft>
              <a:buFont typeface="+mj-lt"/>
              <a:buAutoNum type="arabicPeriod"/>
            </a:pPr>
            <a:r>
              <a:rPr kumimoji="1" lang="zh-CN" altLang="en-US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发送</a:t>
            </a:r>
            <a:r>
              <a:rPr kumimoji="1" lang="en-US" altLang="zh-CN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POST</a:t>
            </a:r>
            <a:r>
              <a:rPr kumimoji="1" lang="zh-CN" altLang="en-US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请求</a:t>
            </a:r>
            <a:endParaRPr kumimoji="1" lang="en-US" altLang="zh-CN" b="1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457200" indent="-457200" fontAlgn="auto">
              <a:spcAft>
                <a:spcPts val="0"/>
              </a:spcAft>
              <a:buFont typeface="+mj-lt"/>
              <a:buAutoNum type="arabicPeriod"/>
            </a:pPr>
            <a:r>
              <a:rPr kumimoji="1" lang="zh-CN" altLang="en-US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使用代理</a:t>
            </a:r>
            <a:endParaRPr kumimoji="1" lang="en-US" altLang="zh-CN" b="1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457200" indent="-457200" fontAlgn="auto">
              <a:spcAft>
                <a:spcPts val="0"/>
              </a:spcAft>
              <a:buFont typeface="+mj-lt"/>
              <a:buAutoNum type="arabicPeriod"/>
            </a:pPr>
            <a:r>
              <a:rPr kumimoji="1" lang="zh-CN" altLang="en-US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处理</a:t>
            </a:r>
            <a:r>
              <a:rPr kumimoji="1" lang="en-US" altLang="zh-CN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cookies</a:t>
            </a:r>
            <a:r>
              <a:rPr kumimoji="1" lang="zh-CN" altLang="en-US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kumimoji="1" lang="en-US" altLang="zh-CN" b="1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session</a:t>
            </a:r>
          </a:p>
        </p:txBody>
      </p:sp>
    </p:spTree>
    <p:extLst>
      <p:ext uri="{BB962C8B-B14F-4D97-AF65-F5344CB8AC3E}">
        <p14:creationId xmlns:p14="http://schemas.microsoft.com/office/powerpoint/2010/main" val="128835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548680"/>
            <a:ext cx="8229600" cy="621359"/>
          </a:xfrm>
        </p:spPr>
        <p:txBody>
          <a:bodyPr/>
          <a:lstStyle/>
          <a:p>
            <a:r>
              <a:rPr kumimoji="1" lang="zh-CN" altLang="en-US" smtClean="0"/>
              <a:t>发送</a:t>
            </a:r>
            <a:r>
              <a:rPr kumimoji="1" lang="en-US" altLang="zh-CN" dirty="0" smtClean="0"/>
              <a:t>POST</a:t>
            </a:r>
            <a:r>
              <a:rPr kumimoji="1" lang="zh-CN" altLang="en-US" smtClean="0"/>
              <a:t>请求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53725" y="1655578"/>
            <a:ext cx="7840064" cy="2523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哪些地方我们会用到</a:t>
            </a:r>
            <a:r>
              <a:rPr lang="en-US" altLang="zh-CN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POST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请求：</a:t>
            </a:r>
            <a:endParaRPr lang="en-US" altLang="zh-CN" sz="2400" dirty="0" smtClean="0"/>
          </a:p>
          <a:p>
            <a:pPr>
              <a:buFont typeface="Arial" charset="0"/>
              <a:buChar char="•"/>
            </a:pPr>
            <a:r>
              <a:rPr kumimoji="1" lang="zh-CN" altLang="en-US" sz="18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登录注册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（</a:t>
            </a:r>
            <a:r>
              <a:rPr lang="de-DE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 POST </a:t>
            </a:r>
            <a:r>
              <a:rPr lang="zh-CN" altLang="de-DE" sz="1800" dirty="0">
                <a:latin typeface="Hiragino Sans GB W3" charset="-122"/>
                <a:ea typeface="Hiragino Sans GB W3" charset="-122"/>
                <a:cs typeface="Hiragino Sans GB W3" charset="-122"/>
              </a:rPr>
              <a:t>比 </a:t>
            </a:r>
            <a:r>
              <a:rPr lang="de-DE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GET </a:t>
            </a:r>
            <a:r>
              <a:rPr lang="zh-CN" altLang="de-DE" sz="1800" dirty="0">
                <a:latin typeface="Hiragino Sans GB W3" charset="-122"/>
                <a:ea typeface="Hiragino Sans GB W3" charset="-122"/>
                <a:cs typeface="Hiragino Sans GB W3" charset="-122"/>
              </a:rPr>
              <a:t>更安全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）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需要传输</a:t>
            </a:r>
            <a:r>
              <a:rPr kumimoji="1" lang="zh-CN" altLang="en-US" sz="18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大文本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内容的时候（</a:t>
            </a:r>
            <a:r>
              <a:rPr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 </a:t>
            </a:r>
            <a:r>
              <a:rPr lang="en-US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POST </a:t>
            </a:r>
            <a:r>
              <a:rPr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请求对数据长度没有</a:t>
            </a:r>
            <a:r>
              <a:rPr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要求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）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endParaRPr kumimoji="1" lang="en-US" altLang="zh-CN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所以同样的，我们的爬虫也需要在这两个地方回去模拟浏览器发送</a:t>
            </a:r>
            <a:r>
              <a:rPr kumimoji="1" lang="en-US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post</a:t>
            </a:r>
            <a:r>
              <a:rPr kumimoji="1"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请求</a:t>
            </a:r>
          </a:p>
          <a:p>
            <a:pPr>
              <a:buFont typeface="Arial" charset="0"/>
              <a:buChar char="•"/>
            </a:pP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8176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发送</a:t>
            </a:r>
            <a:r>
              <a:rPr kumimoji="1" lang="en-US" altLang="zh-CN" dirty="0" smtClean="0"/>
              <a:t>POST</a:t>
            </a:r>
            <a:r>
              <a:rPr kumimoji="1" lang="zh-CN" altLang="en-US" smtClean="0"/>
              <a:t>请求</a:t>
            </a:r>
            <a:endParaRPr kumimoji="1" lang="zh-CN" altLang="en-US"/>
          </a:p>
        </p:txBody>
      </p:sp>
      <p:sp>
        <p:nvSpPr>
          <p:cNvPr id="5" name="内容占位符 2"/>
          <p:cNvSpPr txBox="1">
            <a:spLocks/>
          </p:cNvSpPr>
          <p:nvPr/>
        </p:nvSpPr>
        <p:spPr bwMode="auto">
          <a:xfrm>
            <a:off x="1485244" y="2037854"/>
            <a:ext cx="6336704" cy="259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n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00100" indent="-3429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p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Ø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ü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用法：</a:t>
            </a:r>
            <a:endParaRPr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 fontAlgn="auto"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response = requests.post("http://www.baidu.com/", data = data,headers=headers)</a:t>
            </a:r>
          </a:p>
          <a:p>
            <a:pPr marL="0" indent="0" fontAlgn="auto">
              <a:spcAft>
                <a:spcPts val="0"/>
              </a:spcAft>
              <a:buFont typeface="Wingdings" panose="05000000000000000000" pitchFamily="2" charset="2"/>
              <a:buNone/>
            </a:pP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 fontAlgn="auto"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data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 的形式：字典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 fontAlgn="auto">
              <a:spcAft>
                <a:spcPts val="0"/>
              </a:spcAft>
              <a:buFont typeface="Wingdings" panose="05000000000000000000" pitchFamily="2" charset="2"/>
              <a:buNone/>
            </a:pP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 fontAlgn="auto"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下面我们通过百度翻译的例子看看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post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请求如何使用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358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5536" y="724395"/>
            <a:ext cx="8229600" cy="599150"/>
          </a:xfrm>
        </p:spPr>
        <p:txBody>
          <a:bodyPr/>
          <a:lstStyle/>
          <a:p>
            <a:r>
              <a:rPr kumimoji="1" lang="zh-CN" altLang="en-US" smtClean="0"/>
              <a:t>使用代理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70076" y="2060848"/>
            <a:ext cx="4680520" cy="25922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2000" dirty="0" smtClean="0"/>
              <a:t>问题：为什么爬虫需要使用代理？</a:t>
            </a:r>
            <a:endParaRPr kumimoji="1" lang="en-US" altLang="zh-CN" sz="2000" dirty="0" smtClean="0"/>
          </a:p>
          <a:p>
            <a:pPr marL="0" indent="0">
              <a:buNone/>
            </a:pPr>
            <a:endParaRPr kumimoji="1" lang="en-US" altLang="zh-CN" sz="2800" dirty="0" smtClean="0"/>
          </a:p>
          <a:p>
            <a:pPr>
              <a:buFont typeface="Arial" charset="0"/>
              <a:buChar char="•"/>
            </a:pPr>
            <a:r>
              <a:rPr kumimoji="1" lang="zh-CN" altLang="en-US" sz="1800" dirty="0" smtClean="0"/>
              <a:t>让服务器以为</a:t>
            </a:r>
            <a:r>
              <a:rPr kumimoji="1" lang="zh-CN" altLang="en-US" sz="1800" dirty="0" smtClean="0">
                <a:solidFill>
                  <a:srgbClr val="FF0000"/>
                </a:solidFill>
              </a:rPr>
              <a:t>不是同一个客户</a:t>
            </a:r>
            <a:r>
              <a:rPr kumimoji="1" lang="zh-CN" altLang="en-US" sz="1800" dirty="0" smtClean="0"/>
              <a:t>端在请求</a:t>
            </a:r>
            <a:endParaRPr kumimoji="1" lang="en-US" altLang="zh-CN" sz="1800" dirty="0" smtClean="0"/>
          </a:p>
          <a:p>
            <a:pPr>
              <a:buFont typeface="Arial" charset="0"/>
              <a:buChar char="•"/>
            </a:pPr>
            <a:endParaRPr kumimoji="1" lang="en-US" altLang="zh-CN" sz="1800" dirty="0" smtClean="0"/>
          </a:p>
          <a:p>
            <a:pPr>
              <a:buFont typeface="Arial" charset="0"/>
              <a:buChar char="•"/>
            </a:pPr>
            <a:r>
              <a:rPr kumimoji="1" lang="zh-CN" altLang="en-US" sz="1800" dirty="0" smtClean="0"/>
              <a:t>防止我们的</a:t>
            </a:r>
            <a:r>
              <a:rPr kumimoji="1" lang="zh-CN" altLang="en-US" sz="1800" dirty="0" smtClean="0">
                <a:solidFill>
                  <a:srgbClr val="FF0000"/>
                </a:solidFill>
              </a:rPr>
              <a:t>真实地址</a:t>
            </a:r>
            <a:r>
              <a:rPr kumimoji="1" lang="zh-CN" altLang="en-US" sz="1800" dirty="0" smtClean="0"/>
              <a:t>被泄露，防止被追究</a:t>
            </a:r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78572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783770"/>
            <a:ext cx="8229600" cy="606573"/>
          </a:xfrm>
        </p:spPr>
        <p:txBody>
          <a:bodyPr/>
          <a:lstStyle/>
          <a:p>
            <a:r>
              <a:rPr kumimoji="1" lang="zh-CN" altLang="en-US"/>
              <a:t>使用代理</a:t>
            </a:r>
          </a:p>
        </p:txBody>
      </p:sp>
      <p:grpSp>
        <p:nvGrpSpPr>
          <p:cNvPr id="3" name="组 2"/>
          <p:cNvGrpSpPr/>
          <p:nvPr/>
        </p:nvGrpSpPr>
        <p:grpSpPr>
          <a:xfrm>
            <a:off x="1053952" y="2219764"/>
            <a:ext cx="7056784" cy="1581172"/>
            <a:chOff x="1043608" y="2492896"/>
            <a:chExt cx="7056784" cy="1581172"/>
          </a:xfrm>
        </p:grpSpPr>
        <p:sp>
          <p:nvSpPr>
            <p:cNvPr id="4" name="矩形 3"/>
            <p:cNvSpPr/>
            <p:nvPr/>
          </p:nvSpPr>
          <p:spPr bwMode="auto">
            <a:xfrm>
              <a:off x="1043608" y="2492896"/>
              <a:ext cx="1340789" cy="158117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24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浏览器</a:t>
              </a:r>
            </a:p>
          </p:txBody>
        </p:sp>
        <p:sp>
          <p:nvSpPr>
            <p:cNvPr id="5" name="矩形 4"/>
            <p:cNvSpPr/>
            <p:nvPr/>
          </p:nvSpPr>
          <p:spPr bwMode="auto">
            <a:xfrm>
              <a:off x="6830171" y="2492896"/>
              <a:ext cx="1270221" cy="158117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kumimoji="1" lang="en-US" altLang="zh-CN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Web</a:t>
              </a:r>
            </a:p>
            <a:p>
              <a:pPr algn="ctr">
                <a:spcBef>
                  <a:spcPct val="20000"/>
                </a:spcBef>
              </a:pPr>
              <a:r>
                <a:rPr kumimoji="1" lang="en-US" altLang="zh-CN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server</a:t>
              </a:r>
              <a:endParaRPr kumimoji="1" lang="zh-CN" altLang="en-US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右箭头 5"/>
            <p:cNvSpPr/>
            <p:nvPr/>
          </p:nvSpPr>
          <p:spPr bwMode="auto">
            <a:xfrm>
              <a:off x="2431241" y="2645548"/>
              <a:ext cx="1584176" cy="501347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kumimoji="1" lang="en-US" altLang="zh-CN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request</a:t>
              </a:r>
              <a:endParaRPr kumimoji="1" lang="zh-CN" alt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9" name="矩形 8"/>
            <p:cNvSpPr/>
            <p:nvPr/>
          </p:nvSpPr>
          <p:spPr bwMode="auto">
            <a:xfrm>
              <a:off x="4021851" y="2492896"/>
              <a:ext cx="776246" cy="1581172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kumimoji="1" lang="zh-CN" altLang="en-US" sz="32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代</a:t>
              </a:r>
              <a:endParaRPr kumimoji="1" lang="en-US" altLang="zh-CN" sz="32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>
                <a:spcBef>
                  <a:spcPct val="20000"/>
                </a:spcBef>
              </a:pPr>
              <a:endParaRPr kumimoji="1" lang="en-US" altLang="zh-CN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>
                <a:spcBef>
                  <a:spcPct val="20000"/>
                </a:spcBef>
              </a:pPr>
              <a:r>
                <a:rPr kumimoji="1" lang="zh-CN" altLang="en-US" sz="3200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理</a:t>
              </a:r>
            </a:p>
          </p:txBody>
        </p:sp>
        <p:sp>
          <p:nvSpPr>
            <p:cNvPr id="10" name="右箭头 9"/>
            <p:cNvSpPr/>
            <p:nvPr/>
          </p:nvSpPr>
          <p:spPr bwMode="auto">
            <a:xfrm>
              <a:off x="4897514" y="2645548"/>
              <a:ext cx="1932657" cy="501347"/>
            </a:xfrm>
            <a:prstGeom prst="righ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kumimoji="1" lang="en-US" altLang="zh-CN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requests</a:t>
              </a:r>
              <a:endParaRPr kumimoji="1" lang="zh-CN" altLang="en-US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7" name="左箭头 6"/>
            <p:cNvSpPr/>
            <p:nvPr/>
          </p:nvSpPr>
          <p:spPr bwMode="auto">
            <a:xfrm>
              <a:off x="2384397" y="3339721"/>
              <a:ext cx="1631020" cy="501347"/>
            </a:xfrm>
            <a:prstGeom prst="lef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kumimoji="1" lang="en-US" altLang="zh-CN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response</a:t>
              </a:r>
              <a:endParaRPr kumimoji="1" lang="zh-CN" altLang="en-US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2" name="左箭头 11"/>
            <p:cNvSpPr/>
            <p:nvPr/>
          </p:nvSpPr>
          <p:spPr bwMode="auto">
            <a:xfrm>
              <a:off x="4891457" y="3318932"/>
              <a:ext cx="1833240" cy="501347"/>
            </a:xfrm>
            <a:prstGeom prst="left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rtlCol="0" anchor="ctr"/>
            <a:lstStyle/>
            <a:p>
              <a:pPr algn="ctr">
                <a:spcBef>
                  <a:spcPct val="20000"/>
                </a:spcBef>
              </a:pPr>
              <a:r>
                <a:rPr kumimoji="1" lang="en-US" altLang="zh-CN" dirty="0" smtClean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response</a:t>
              </a:r>
              <a:endParaRPr kumimoji="1" lang="zh-CN" altLang="en-US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1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1918" y="688769"/>
            <a:ext cx="8229600" cy="618448"/>
          </a:xfrm>
        </p:spPr>
        <p:txBody>
          <a:bodyPr/>
          <a:lstStyle/>
          <a:p>
            <a:r>
              <a:rPr kumimoji="1" lang="zh-CN" altLang="en-US"/>
              <a:t>使用代理</a:t>
            </a:r>
          </a:p>
        </p:txBody>
      </p:sp>
      <p:grpSp>
        <p:nvGrpSpPr>
          <p:cNvPr id="14" name="组 13"/>
          <p:cNvGrpSpPr/>
          <p:nvPr/>
        </p:nvGrpSpPr>
        <p:grpSpPr>
          <a:xfrm>
            <a:off x="736269" y="1735245"/>
            <a:ext cx="7130241" cy="3442397"/>
            <a:chOff x="1401288" y="2210257"/>
            <a:chExt cx="7130241" cy="3442397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10690" y="2210257"/>
              <a:ext cx="6120839" cy="3442397"/>
            </a:xfrm>
            <a:prstGeom prst="rect">
              <a:avLst/>
            </a:prstGeom>
          </p:spPr>
        </p:pic>
        <p:sp>
          <p:nvSpPr>
            <p:cNvPr id="11" name="文本框 10"/>
            <p:cNvSpPr txBox="1"/>
            <p:nvPr/>
          </p:nvSpPr>
          <p:spPr>
            <a:xfrm>
              <a:off x="1401288" y="3420093"/>
              <a:ext cx="7130241" cy="1080654"/>
            </a:xfrm>
            <a:prstGeom prst="rect">
              <a:avLst/>
            </a:prstGeom>
            <a:solidFill>
              <a:schemeClr val="lt1">
                <a:alpha val="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endParaRPr kumimoji="1" lang="en-US" altLang="zh-CN" dirty="0" smtClean="0"/>
            </a:p>
            <a:p>
              <a:r>
                <a:rPr kumimoji="1" lang="zh-CN" altLang="en-US" smtClean="0"/>
                <a:t>反向代理</a:t>
              </a:r>
              <a:endParaRPr kumimoji="1"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401288" y="4607625"/>
              <a:ext cx="7130241" cy="1033665"/>
            </a:xfrm>
            <a:prstGeom prst="rect">
              <a:avLst/>
            </a:prstGeom>
            <a:solidFill>
              <a:schemeClr val="lt1">
                <a:alpha val="0"/>
              </a:schemeClr>
            </a:solidFill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noAutofit/>
            </a:bodyPr>
            <a:lstStyle/>
            <a:p>
              <a:endParaRPr kumimoji="1" lang="en-US" altLang="zh-CN" dirty="0" smtClean="0"/>
            </a:p>
            <a:p>
              <a:r>
                <a:rPr kumimoji="1" lang="zh-CN" altLang="en-US" smtClean="0"/>
                <a:t>正向代理</a:t>
              </a:r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7932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爬虫概要</a:t>
            </a:r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915816" y="1844824"/>
            <a:ext cx="3257623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 smtClean="0"/>
              <a:t>1</a:t>
            </a:r>
            <a:r>
              <a:rPr kumimoji="1" lang="zh-CN" altLang="en-US" sz="2800" dirty="0" smtClean="0"/>
              <a:t>、爬虫的应用场景</a:t>
            </a:r>
            <a:endParaRPr kumimoji="1" lang="en-US" altLang="zh-CN" sz="2800" dirty="0" smtClean="0"/>
          </a:p>
          <a:p>
            <a:endParaRPr kumimoji="1" lang="en-US" altLang="zh-CN" sz="2800" dirty="0"/>
          </a:p>
          <a:p>
            <a:r>
              <a:rPr kumimoji="1" lang="en-US" altLang="zh-CN" sz="2800" dirty="0" smtClean="0"/>
              <a:t>2</a:t>
            </a:r>
            <a:r>
              <a:rPr kumimoji="1" lang="zh-CN" altLang="en-US" sz="2800" dirty="0" smtClean="0"/>
              <a:t>、爬虫的概念</a:t>
            </a:r>
            <a:endParaRPr kumimoji="1" lang="en-US" altLang="zh-CN" sz="2800" dirty="0" smtClean="0"/>
          </a:p>
          <a:p>
            <a:endParaRPr kumimoji="1" lang="en-US" altLang="zh-CN" sz="2800" dirty="0"/>
          </a:p>
          <a:p>
            <a:r>
              <a:rPr kumimoji="1" lang="en-US" altLang="zh-CN" sz="2800" dirty="0" smtClean="0"/>
              <a:t>3</a:t>
            </a:r>
            <a:r>
              <a:rPr kumimoji="1" lang="zh-CN" altLang="en-US" sz="2800" dirty="0" smtClean="0"/>
              <a:t>、爬虫的分类</a:t>
            </a:r>
            <a:endParaRPr kumimoji="1" lang="en-US" altLang="zh-CN" sz="2800" dirty="0" smtClean="0"/>
          </a:p>
          <a:p>
            <a:endParaRPr kumimoji="1" lang="en-US" altLang="zh-CN" sz="2800" dirty="0"/>
          </a:p>
          <a:p>
            <a:r>
              <a:rPr kumimoji="1" lang="en-US" altLang="zh-CN" sz="2800" dirty="0" smtClean="0"/>
              <a:t>4</a:t>
            </a:r>
            <a:r>
              <a:rPr kumimoji="1" lang="zh-CN" altLang="en-US" sz="2800" dirty="0" smtClean="0"/>
              <a:t>、爬虫的工作流程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08293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使用代理</a:t>
            </a:r>
            <a:endParaRPr kumimoji="1"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637298" y="2003739"/>
            <a:ext cx="65329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用法：</a:t>
            </a:r>
            <a:r>
              <a:rPr lang="en-US" altLang="zh-CN" dirty="0" smtClean="0"/>
              <a:t>requests.get</a:t>
            </a:r>
            <a:r>
              <a:rPr lang="en-US" altLang="zh-CN" dirty="0"/>
              <a:t>("http://www.baidu.com", proxies = proxies</a:t>
            </a:r>
            <a:r>
              <a:rPr lang="en-US" altLang="zh-CN" dirty="0" smtClean="0"/>
              <a:t>)</a:t>
            </a:r>
          </a:p>
          <a:p>
            <a:endParaRPr kumimoji="1" lang="en-US" altLang="zh-CN" dirty="0"/>
          </a:p>
          <a:p>
            <a:r>
              <a:rPr kumimoji="1" lang="en-US" altLang="zh-CN" dirty="0" smtClean="0"/>
              <a:t>proxies</a:t>
            </a:r>
            <a:r>
              <a:rPr kumimoji="1" lang="zh-CN" altLang="en-US" dirty="0" smtClean="0"/>
              <a:t>的形式：字典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lang="mr-IN" altLang="zh-CN" dirty="0"/>
              <a:t>proxies = {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mr-IN" altLang="zh-CN" dirty="0" smtClean="0"/>
              <a:t>"</a:t>
            </a:r>
            <a:r>
              <a:rPr lang="mr-IN" altLang="zh-CN" dirty="0"/>
              <a:t>http": "http://12.34.56.79:9527",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mr-IN" altLang="zh-CN" dirty="0" smtClean="0"/>
              <a:t>"</a:t>
            </a:r>
            <a:r>
              <a:rPr lang="mr-IN" altLang="zh-CN" dirty="0"/>
              <a:t>https": "</a:t>
            </a:r>
            <a:r>
              <a:rPr lang="mr-IN" altLang="zh-CN" dirty="0" smtClean="0"/>
              <a:t>http</a:t>
            </a:r>
            <a:r>
              <a:rPr lang="en-US" altLang="zh-CN" dirty="0" smtClean="0"/>
              <a:t>s</a:t>
            </a:r>
            <a:r>
              <a:rPr lang="mr-IN" altLang="zh-CN" dirty="0" smtClean="0"/>
              <a:t>://</a:t>
            </a:r>
            <a:r>
              <a:rPr lang="mr-IN" altLang="zh-CN" dirty="0"/>
              <a:t>12.34.56.79:9527", </a:t>
            </a:r>
            <a:endParaRPr lang="en-US" altLang="zh-CN" dirty="0" smtClean="0"/>
          </a:p>
          <a:p>
            <a:r>
              <a:rPr lang="en-US" altLang="zh-CN" dirty="0"/>
              <a:t>	</a:t>
            </a:r>
            <a:r>
              <a:rPr lang="mr-IN" altLang="zh-CN" dirty="0" smtClean="0"/>
              <a:t>}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27540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25528" y="700643"/>
            <a:ext cx="8229600" cy="657771"/>
          </a:xfrm>
        </p:spPr>
        <p:txBody>
          <a:bodyPr>
            <a:normAutofit/>
          </a:bodyPr>
          <a:lstStyle/>
          <a:p>
            <a:r>
              <a:rPr lang="en-US" altLang="zh-CN" dirty="0"/>
              <a:t>cookie</a:t>
            </a:r>
            <a:r>
              <a:rPr lang="zh-CN" altLang="en-US"/>
              <a:t>和</a:t>
            </a:r>
            <a:r>
              <a:rPr lang="en-US" altLang="zh-CN" dirty="0"/>
              <a:t>session</a:t>
            </a:r>
            <a:r>
              <a:rPr lang="zh-CN" altLang="en-US"/>
              <a:t>区别：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48979" y="1887335"/>
            <a:ext cx="7077266" cy="267483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en-US" altLang="zh-CN" sz="1800" dirty="0" smtClean="0"/>
              <a:t>cookie</a:t>
            </a:r>
            <a:r>
              <a:rPr lang="zh-CN" altLang="en-US" sz="1800" dirty="0"/>
              <a:t>数据存放在客户的</a:t>
            </a:r>
            <a:r>
              <a:rPr lang="zh-CN" altLang="en-US" sz="1800" dirty="0">
                <a:solidFill>
                  <a:srgbClr val="FF0000"/>
                </a:solidFill>
              </a:rPr>
              <a:t>浏览器</a:t>
            </a:r>
            <a:r>
              <a:rPr lang="zh-CN" altLang="en-US" sz="1800" dirty="0"/>
              <a:t>上，</a:t>
            </a:r>
            <a:r>
              <a:rPr lang="en-US" altLang="zh-CN" sz="1800" dirty="0"/>
              <a:t>session</a:t>
            </a:r>
            <a:r>
              <a:rPr lang="zh-CN" altLang="en-US" sz="1800" dirty="0"/>
              <a:t>数据放在</a:t>
            </a:r>
            <a:r>
              <a:rPr lang="zh-CN" altLang="en-US" sz="1800" dirty="0">
                <a:solidFill>
                  <a:srgbClr val="FF0000"/>
                </a:solidFill>
              </a:rPr>
              <a:t>服务器</a:t>
            </a:r>
            <a:r>
              <a:rPr lang="zh-CN" altLang="en-US" sz="1800" dirty="0"/>
              <a:t>上</a:t>
            </a:r>
            <a:r>
              <a:rPr lang="zh-CN" altLang="en-US" sz="1800" dirty="0" smtClean="0"/>
              <a:t>。</a:t>
            </a:r>
            <a:endParaRPr lang="en-US" altLang="zh-CN" sz="1800" dirty="0" smtClean="0"/>
          </a:p>
          <a:p>
            <a:pPr>
              <a:buFont typeface="Arial" charset="0"/>
              <a:buChar char="•"/>
            </a:pPr>
            <a:r>
              <a:rPr lang="en-US" altLang="zh-CN" sz="1800" dirty="0" smtClean="0"/>
              <a:t>cookie</a:t>
            </a:r>
            <a:r>
              <a:rPr lang="zh-CN" altLang="en-US" sz="1800" dirty="0"/>
              <a:t>不是很</a:t>
            </a:r>
            <a:r>
              <a:rPr lang="zh-CN" altLang="en-US" sz="1800" dirty="0">
                <a:solidFill>
                  <a:srgbClr val="FF0000"/>
                </a:solidFill>
              </a:rPr>
              <a:t>安全</a:t>
            </a:r>
            <a:r>
              <a:rPr lang="zh-CN" altLang="en-US" sz="1800" dirty="0" smtClean="0"/>
              <a:t>，别人可以分析存放在本地的</a:t>
            </a:r>
            <a:r>
              <a:rPr lang="en-US" altLang="zh-CN" sz="1800" dirty="0" smtClean="0"/>
              <a:t>cookie</a:t>
            </a:r>
            <a:r>
              <a:rPr lang="zh-CN" altLang="en-US" sz="1800" dirty="0" smtClean="0"/>
              <a:t>并进行</a:t>
            </a:r>
            <a:r>
              <a:rPr lang="en-US" altLang="zh-CN" sz="1800" dirty="0" smtClean="0"/>
              <a:t>cookie</a:t>
            </a:r>
            <a:r>
              <a:rPr lang="zh-CN" altLang="en-US" sz="1800" dirty="0" smtClean="0"/>
              <a:t>欺骗。</a:t>
            </a:r>
            <a:endParaRPr lang="en-US" altLang="zh-CN" sz="1800" dirty="0"/>
          </a:p>
          <a:p>
            <a:pPr>
              <a:buFont typeface="Arial" charset="0"/>
              <a:buChar char="•"/>
            </a:pPr>
            <a:r>
              <a:rPr lang="en-US" altLang="zh-CN" sz="1800" dirty="0" smtClean="0"/>
              <a:t>session</a:t>
            </a:r>
            <a:r>
              <a:rPr lang="zh-CN" altLang="en-US" sz="1800" dirty="0"/>
              <a:t>会在一定时间内保存在服务器上。当访问增多，会比较占用你服务器的</a:t>
            </a:r>
            <a:r>
              <a:rPr lang="zh-CN" altLang="en-US" sz="1800" dirty="0" smtClean="0">
                <a:solidFill>
                  <a:srgbClr val="FF0000"/>
                </a:solidFill>
              </a:rPr>
              <a:t>性能</a:t>
            </a:r>
            <a:r>
              <a:rPr lang="zh-CN" altLang="en-US" sz="1800" dirty="0" smtClean="0"/>
              <a:t>。</a:t>
            </a:r>
            <a:endParaRPr lang="zh-CN" altLang="en-US" sz="1800" dirty="0"/>
          </a:p>
          <a:p>
            <a:pPr>
              <a:buFont typeface="Arial" charset="0"/>
              <a:buChar char="•"/>
            </a:pPr>
            <a:r>
              <a:rPr lang="zh-CN" altLang="en-US" sz="1800" dirty="0" smtClean="0"/>
              <a:t>单个</a:t>
            </a:r>
            <a:r>
              <a:rPr lang="en-US" altLang="zh-CN" sz="1800" dirty="0"/>
              <a:t>cookie</a:t>
            </a:r>
            <a:r>
              <a:rPr lang="zh-CN" altLang="en-US" sz="1800" dirty="0"/>
              <a:t>保存的数据不能超过</a:t>
            </a:r>
            <a:r>
              <a:rPr lang="en-US" altLang="zh-CN" sz="1800" dirty="0">
                <a:solidFill>
                  <a:srgbClr val="FF0000"/>
                </a:solidFill>
              </a:rPr>
              <a:t>4K</a:t>
            </a:r>
            <a:r>
              <a:rPr lang="zh-CN" altLang="en-US" sz="1800" dirty="0"/>
              <a:t>，很多浏览器都限制一个站点最多保存</a:t>
            </a:r>
            <a:r>
              <a:rPr lang="en-US" altLang="zh-CN" sz="1800" dirty="0"/>
              <a:t>20</a:t>
            </a:r>
            <a:r>
              <a:rPr lang="zh-CN" altLang="en-US" sz="1800" dirty="0"/>
              <a:t>个</a:t>
            </a:r>
            <a:r>
              <a:rPr lang="en-US" altLang="zh-CN" sz="1800" dirty="0"/>
              <a:t>cookie</a:t>
            </a:r>
            <a:r>
              <a:rPr lang="zh-CN" altLang="en-US" sz="1800" dirty="0"/>
              <a:t>。</a:t>
            </a:r>
          </a:p>
          <a:p>
            <a:pPr marL="0" indent="0">
              <a:buNone/>
            </a:pPr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62298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8475" y="595319"/>
            <a:ext cx="8128000" cy="623882"/>
          </a:xfrm>
        </p:spPr>
        <p:txBody>
          <a:bodyPr>
            <a:normAutofit/>
          </a:bodyPr>
          <a:lstStyle/>
          <a:p>
            <a:r>
              <a:rPr kumimoji="1" lang="zh-CN" altLang="en-US" sz="3200" smtClean="0"/>
              <a:t>爬虫处理</a:t>
            </a:r>
            <a:r>
              <a:rPr kumimoji="1" lang="en-US" altLang="zh-CN" sz="3200" dirty="0" smtClean="0"/>
              <a:t>cookie</a:t>
            </a:r>
            <a:r>
              <a:rPr kumimoji="1" lang="zh-CN" altLang="en-US" sz="3200" smtClean="0"/>
              <a:t>和</a:t>
            </a:r>
            <a:r>
              <a:rPr kumimoji="1" lang="en-US" altLang="zh-CN" sz="3200" dirty="0" smtClean="0"/>
              <a:t>session</a:t>
            </a:r>
            <a:endParaRPr kumimoji="1"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99385" y="1500980"/>
            <a:ext cx="6794241" cy="40324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22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带上</a:t>
            </a:r>
            <a:r>
              <a:rPr kumimoji="1" lang="en-US" altLang="zh-CN" sz="22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cookie</a:t>
            </a:r>
            <a:r>
              <a:rPr kumimoji="1" lang="zh-CN" altLang="en-US" sz="22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、</a:t>
            </a:r>
            <a:r>
              <a:rPr kumimoji="1" lang="en-US" altLang="zh-CN" sz="22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session</a:t>
            </a:r>
            <a:r>
              <a:rPr kumimoji="1" lang="zh-CN" altLang="en-US" sz="22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的好处</a:t>
            </a:r>
            <a:r>
              <a:rPr kumimoji="1" lang="zh-CN" altLang="en-US" sz="24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：</a:t>
            </a:r>
            <a:endParaRPr kumimoji="1" lang="en-US" altLang="zh-CN" sz="24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能够请求到</a:t>
            </a:r>
            <a:r>
              <a:rPr kumimoji="1" lang="zh-CN" altLang="en-US" sz="18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登录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之后的页面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zh-CN" altLang="en-US" sz="2200" dirty="0">
                <a:latin typeface="Hiragino Sans GB W3" charset="-122"/>
                <a:ea typeface="Hiragino Sans GB W3" charset="-122"/>
                <a:cs typeface="Hiragino Sans GB W3" charset="-122"/>
              </a:rPr>
              <a:t>带上</a:t>
            </a:r>
            <a:r>
              <a:rPr kumimoji="1" lang="en-US" altLang="zh-CN" sz="2200" dirty="0">
                <a:latin typeface="Hiragino Sans GB W3" charset="-122"/>
                <a:ea typeface="Hiragino Sans GB W3" charset="-122"/>
                <a:cs typeface="Hiragino Sans GB W3" charset="-122"/>
              </a:rPr>
              <a:t>cookie</a:t>
            </a:r>
            <a:r>
              <a:rPr kumimoji="1" lang="zh-CN" altLang="en-US" sz="2200" dirty="0">
                <a:latin typeface="Hiragino Sans GB W3" charset="-122"/>
                <a:ea typeface="Hiragino Sans GB W3" charset="-122"/>
                <a:cs typeface="Hiragino Sans GB W3" charset="-122"/>
              </a:rPr>
              <a:t>、</a:t>
            </a:r>
            <a:r>
              <a:rPr kumimoji="1" lang="en-US" altLang="zh-CN" sz="2200" dirty="0">
                <a:latin typeface="Hiragino Sans GB W3" charset="-122"/>
                <a:ea typeface="Hiragino Sans GB W3" charset="-122"/>
                <a:cs typeface="Hiragino Sans GB W3" charset="-122"/>
              </a:rPr>
              <a:t>session</a:t>
            </a:r>
            <a:r>
              <a:rPr kumimoji="1" lang="zh-CN" altLang="en-US" sz="22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的弊端：</a:t>
            </a:r>
            <a:endParaRPr kumimoji="1" lang="en-US" altLang="zh-CN" sz="22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en-US" altLang="zh-CN" sz="2800" dirty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一套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cookie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和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session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往往和</a:t>
            </a:r>
            <a:r>
              <a:rPr kumimoji="1" lang="zh-CN" altLang="en-US" sz="18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一个用户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对应</a:t>
            </a: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en-US" altLang="zh-CN" sz="1800" dirty="0">
                <a:latin typeface="Hiragino Sans GB W3" charset="-122"/>
                <a:ea typeface="Hiragino Sans GB W3" charset="-122"/>
                <a:cs typeface="Hiragino Sans GB W3" charset="-122"/>
              </a:rPr>
              <a:t>	</a:t>
            </a:r>
            <a:r>
              <a:rPr kumimoji="1" lang="zh-CN" altLang="en-US" sz="1800" dirty="0">
                <a:latin typeface="Hiragino Sans GB W3" charset="-122"/>
                <a:ea typeface="Hiragino Sans GB W3" charset="-122"/>
                <a:cs typeface="Hiragino Sans GB W3" charset="-122"/>
              </a:rPr>
              <a:t>请求太快，请求次数太多，容易被服务器识别为爬虫</a:t>
            </a:r>
            <a:endParaRPr kumimoji="1" lang="en-US" altLang="zh-CN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endParaRPr kumimoji="1" lang="en-US" altLang="zh-CN" sz="2000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zh-CN" altLang="en-US" sz="18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不需要</a:t>
            </a:r>
            <a:r>
              <a:rPr kumimoji="1" lang="en-US" altLang="zh-CN" sz="18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cookie</a:t>
            </a:r>
            <a:r>
              <a:rPr kumimoji="1" lang="zh-CN" altLang="en-US" sz="18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的时候尽量不去使用</a:t>
            </a:r>
            <a:r>
              <a:rPr kumimoji="1" lang="en-US" altLang="zh-CN" sz="18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cookie</a:t>
            </a:r>
          </a:p>
          <a:p>
            <a:pPr marL="0" indent="0">
              <a:buNone/>
            </a:pPr>
            <a:endParaRPr kumimoji="1" lang="en-US" altLang="zh-CN" sz="1800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但是为了</a:t>
            </a:r>
            <a:r>
              <a:rPr kumimoji="1" lang="zh-CN" altLang="en-US" sz="1800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获取登录之后的页面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，我们必须发送带有</a:t>
            </a:r>
            <a:r>
              <a:rPr kumimoji="1" lang="en-US" altLang="zh-CN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cookies</a:t>
            </a:r>
            <a:r>
              <a:rPr kumimoji="1" lang="zh-CN" altLang="en-US" sz="1800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的请求</a:t>
            </a:r>
            <a:endParaRPr kumimoji="1" lang="en-US" altLang="zh-CN" sz="1800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33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3600" dirty="0" smtClean="0"/>
              <a:t>处理</a:t>
            </a:r>
            <a:r>
              <a:rPr kumimoji="1" lang="en-US" altLang="zh-CN" sz="3600" dirty="0"/>
              <a:t>cookies</a:t>
            </a:r>
            <a:r>
              <a:rPr kumimoji="1" lang="zh-CN" altLang="en-US" sz="3600" dirty="0"/>
              <a:t> 、</a:t>
            </a:r>
            <a:r>
              <a:rPr kumimoji="1" lang="en-US" altLang="zh-CN" sz="3600" dirty="0"/>
              <a:t>session</a:t>
            </a:r>
            <a:r>
              <a:rPr kumimoji="1" lang="zh-CN" altLang="en-US" sz="3600" dirty="0"/>
              <a:t>请求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78485" y="1635827"/>
            <a:ext cx="8028009" cy="11548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 smtClean="0"/>
              <a:t>requests</a:t>
            </a:r>
            <a:r>
              <a:rPr kumimoji="1" lang="zh-CN" altLang="en-US" dirty="0" smtClean="0"/>
              <a:t> 提供了一个叫做</a:t>
            </a:r>
            <a:r>
              <a:rPr kumimoji="1" lang="en-US" altLang="zh-CN" dirty="0" smtClean="0"/>
              <a:t>session</a:t>
            </a:r>
            <a:r>
              <a:rPr kumimoji="1" lang="zh-CN" altLang="en-US" dirty="0" smtClean="0"/>
              <a:t>类，来实现客户端和服务端的</a:t>
            </a:r>
            <a:r>
              <a:rPr kumimoji="1" lang="zh-CN" altLang="en-US" dirty="0" smtClean="0">
                <a:solidFill>
                  <a:srgbClr val="FF0000"/>
                </a:solidFill>
              </a:rPr>
              <a:t>会话保持</a:t>
            </a:r>
            <a:endParaRPr kumimoji="1" lang="en-US" altLang="zh-CN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endParaRPr kumimoji="1" lang="en-US" altLang="zh-CN" dirty="0" smtClean="0"/>
          </a:p>
          <a:p>
            <a:pPr marL="0" indent="0">
              <a:buNone/>
            </a:pPr>
            <a:r>
              <a:rPr kumimoji="1" lang="zh-CN" altLang="en-US" dirty="0"/>
              <a:t> </a:t>
            </a:r>
            <a:r>
              <a:rPr kumimoji="1" lang="zh-CN" altLang="en-US" dirty="0" smtClean="0"/>
              <a:t>        使用方法：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900900" y="2790701"/>
            <a:ext cx="39180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>
                <a:solidFill>
                  <a:srgbClr val="FF0000"/>
                </a:solidFill>
              </a:rPr>
              <a:t>实例化</a:t>
            </a:r>
            <a:r>
              <a:rPr kumimoji="1" lang="zh-CN" altLang="en-US" dirty="0" smtClean="0"/>
              <a:t>一个</a:t>
            </a:r>
            <a:r>
              <a:rPr kumimoji="1" lang="en-US" altLang="zh-CN" dirty="0" smtClean="0"/>
              <a:t>session</a:t>
            </a:r>
            <a:r>
              <a:rPr kumimoji="1" lang="zh-CN" altLang="en-US" dirty="0" smtClean="0"/>
              <a:t>对象</a:t>
            </a:r>
            <a:endParaRPr kumimoji="1" lang="en-US" altLang="zh-CN" dirty="0" smtClean="0"/>
          </a:p>
          <a:p>
            <a:pPr marL="342900" indent="-342900">
              <a:buFont typeface="+mj-lt"/>
              <a:buAutoNum type="arabicPeriod"/>
            </a:pPr>
            <a:r>
              <a:rPr kumimoji="1" lang="zh-CN" altLang="en-US" dirty="0" smtClean="0"/>
              <a:t>让</a:t>
            </a:r>
            <a:r>
              <a:rPr kumimoji="1" lang="en-US" altLang="zh-CN" dirty="0" smtClean="0"/>
              <a:t>session</a:t>
            </a:r>
            <a:r>
              <a:rPr kumimoji="1" lang="zh-CN" altLang="en-US" dirty="0" smtClean="0">
                <a:solidFill>
                  <a:srgbClr val="FF0000"/>
                </a:solidFill>
              </a:rPr>
              <a:t>发送</a:t>
            </a:r>
            <a:r>
              <a:rPr kumimoji="1" lang="en-US" altLang="zh-CN" dirty="0" smtClean="0"/>
              <a:t>get</a:t>
            </a:r>
            <a:r>
              <a:rPr kumimoji="1" lang="zh-CN" altLang="en-US" dirty="0" smtClean="0"/>
              <a:t>或者</a:t>
            </a:r>
            <a:r>
              <a:rPr kumimoji="1" lang="en-US" altLang="zh-CN" dirty="0" smtClean="0"/>
              <a:t>post</a:t>
            </a:r>
            <a:r>
              <a:rPr kumimoji="1" lang="zh-CN" altLang="en-US" dirty="0" smtClean="0"/>
              <a:t>请求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en-US" altLang="zh-CN" dirty="0" smtClean="0"/>
              <a:t>session </a:t>
            </a:r>
            <a:r>
              <a:rPr kumimoji="1" lang="en-US" altLang="zh-CN" dirty="0"/>
              <a:t>= requests.session</a:t>
            </a:r>
            <a:r>
              <a:rPr kumimoji="1" lang="en-US" altLang="zh-CN" dirty="0" smtClean="0"/>
              <a:t>()</a:t>
            </a:r>
          </a:p>
          <a:p>
            <a:r>
              <a:rPr kumimoji="1" lang="en-US" altLang="zh-CN" dirty="0"/>
              <a:t>r</a:t>
            </a:r>
            <a:r>
              <a:rPr kumimoji="1" lang="en-US" altLang="zh-CN" dirty="0" smtClean="0"/>
              <a:t>esponse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=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session.get(url,headers)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390131" y="4673328"/>
            <a:ext cx="40368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动手尝试使用</a:t>
            </a:r>
            <a:r>
              <a:rPr kumimoji="1" lang="en-US" altLang="zh-CN" dirty="0" smtClean="0"/>
              <a:t>session</a:t>
            </a:r>
            <a:r>
              <a:rPr kumimoji="1" lang="zh-CN" altLang="en-US" dirty="0" smtClean="0"/>
              <a:t>来登录人人网：</a:t>
            </a:r>
            <a:endParaRPr kumimoji="1" lang="en-US" altLang="zh-CN" dirty="0" smtClean="0"/>
          </a:p>
          <a:p>
            <a:r>
              <a:rPr kumimoji="1" lang="en-US" altLang="zh-CN" dirty="0"/>
              <a:t>	</a:t>
            </a:r>
            <a:r>
              <a:rPr lang="en-US" altLang="zh-CN" dirty="0"/>
              <a:t>http://www.renren.com/PLogin.do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64003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8475" y="595319"/>
            <a:ext cx="8128000" cy="564888"/>
          </a:xfrm>
        </p:spPr>
        <p:txBody>
          <a:bodyPr/>
          <a:lstStyle/>
          <a:p>
            <a:r>
              <a:rPr kumimoji="1" lang="en-US" altLang="zh-CN" dirty="0" smtClean="0"/>
              <a:t>Requests</a:t>
            </a:r>
            <a:r>
              <a:rPr kumimoji="1" lang="zh-CN" altLang="en-US" smtClean="0"/>
              <a:t>小技巧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1194" y="1474145"/>
            <a:ext cx="7735281" cy="34563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sz="1800" dirty="0" smtClean="0"/>
              <a:t>1</a:t>
            </a:r>
            <a:r>
              <a:rPr kumimoji="1" lang="zh-CN" altLang="en-US" sz="1800" dirty="0" smtClean="0"/>
              <a:t>、</a:t>
            </a:r>
            <a:r>
              <a:rPr kumimoji="1" lang="en-US" altLang="zh-CN" sz="1800" dirty="0" smtClean="0"/>
              <a:t>reqeusts.util.dict_from_cookiejar</a:t>
            </a:r>
            <a:r>
              <a:rPr kumimoji="1" lang="zh-CN" altLang="en-US" sz="1800" dirty="0" smtClean="0"/>
              <a:t>  把</a:t>
            </a:r>
            <a:r>
              <a:rPr kumimoji="1" lang="en-US" altLang="zh-CN" sz="1800" dirty="0" smtClean="0"/>
              <a:t>cookie</a:t>
            </a:r>
            <a:r>
              <a:rPr kumimoji="1" lang="zh-CN" altLang="en-US" sz="1800" dirty="0" smtClean="0"/>
              <a:t>对象转化为字典</a:t>
            </a:r>
            <a:endParaRPr kumimoji="1" lang="en-US" altLang="zh-CN" sz="1800" dirty="0" smtClean="0"/>
          </a:p>
          <a:p>
            <a:pPr marL="0" indent="0">
              <a:buNone/>
            </a:pPr>
            <a:r>
              <a:rPr kumimoji="1" lang="en-US" altLang="zh-CN" sz="1800" dirty="0" smtClean="0"/>
              <a:t>1.1.</a:t>
            </a:r>
            <a:r>
              <a:rPr kumimoji="1" lang="zh-CN" altLang="en-US" sz="1800" dirty="0"/>
              <a:t> </a:t>
            </a:r>
            <a:r>
              <a:rPr kumimoji="1" lang="en-US" altLang="zh-CN" sz="1800" dirty="0" smtClean="0"/>
              <a:t>requests.get(url,cookies={})</a:t>
            </a:r>
          </a:p>
          <a:p>
            <a:pPr marL="0" indent="0">
              <a:buNone/>
            </a:pPr>
            <a:r>
              <a:rPr kumimoji="1" lang="en-US" altLang="zh-CN" sz="1800" dirty="0"/>
              <a:t>2</a:t>
            </a:r>
            <a:r>
              <a:rPr kumimoji="1" lang="zh-CN" altLang="en-US" sz="1800" dirty="0"/>
              <a:t>、</a:t>
            </a:r>
            <a:r>
              <a:rPr lang="zh-CN" altLang="en-US" sz="1800" b="1" dirty="0"/>
              <a:t>请求 </a:t>
            </a:r>
            <a:r>
              <a:rPr lang="en-US" altLang="zh-CN" sz="1800" b="1" dirty="0"/>
              <a:t>SSL</a:t>
            </a:r>
            <a:r>
              <a:rPr lang="zh-CN" altLang="en-US" sz="1800" b="1" dirty="0"/>
              <a:t>证书验证</a:t>
            </a:r>
          </a:p>
          <a:p>
            <a:pPr marL="0" indent="0">
              <a:buNone/>
            </a:pPr>
            <a:r>
              <a:rPr lang="zh-CN" altLang="en-US" sz="1800" dirty="0" smtClean="0"/>
              <a:t>        </a:t>
            </a:r>
            <a:r>
              <a:rPr lang="en-US" altLang="zh-CN" sz="1800" dirty="0" smtClean="0"/>
              <a:t>response </a:t>
            </a:r>
            <a:r>
              <a:rPr lang="en-US" altLang="zh-CN" sz="1800" dirty="0"/>
              <a:t>= requests.get</a:t>
            </a:r>
            <a:r>
              <a:rPr lang="en-US" altLang="zh-CN" sz="1800" dirty="0" smtClean="0"/>
              <a:t>("https://</a:t>
            </a:r>
            <a:r>
              <a:rPr lang="en-US" altLang="zh-CN" sz="1800" dirty="0"/>
              <a:t>www.12306.cn/mormhweb/ ", </a:t>
            </a:r>
            <a:r>
              <a:rPr lang="en-US" altLang="zh-CN" sz="1800" dirty="0" smtClean="0"/>
              <a:t>verify=False)</a:t>
            </a:r>
          </a:p>
          <a:p>
            <a:pPr marL="0" indent="0">
              <a:buNone/>
            </a:pPr>
            <a:r>
              <a:rPr kumimoji="1" lang="en-US" altLang="zh-CN" sz="1800" dirty="0" smtClean="0"/>
              <a:t>3</a:t>
            </a:r>
            <a:r>
              <a:rPr kumimoji="1" lang="zh-CN" altLang="en-US" sz="1800" dirty="0" smtClean="0"/>
              <a:t>、设置超时</a:t>
            </a:r>
            <a:endParaRPr kumimoji="1" lang="en-US" altLang="zh-CN" sz="1800" dirty="0" smtClean="0"/>
          </a:p>
          <a:p>
            <a:pPr marL="0" indent="0">
              <a:buNone/>
            </a:pPr>
            <a:r>
              <a:rPr kumimoji="1" lang="zh-CN" altLang="en-US" sz="1800" dirty="0"/>
              <a:t> </a:t>
            </a:r>
            <a:r>
              <a:rPr kumimoji="1" lang="zh-CN" altLang="en-US" sz="1800" dirty="0" smtClean="0"/>
              <a:t>       </a:t>
            </a:r>
            <a:r>
              <a:rPr kumimoji="1" lang="en-US" altLang="zh-CN" sz="1800" dirty="0" smtClean="0">
                <a:solidFill>
                  <a:srgbClr val="FF0000"/>
                </a:solidFill>
              </a:rPr>
              <a:t>response</a:t>
            </a:r>
            <a:r>
              <a:rPr kumimoji="1" lang="zh-CN" altLang="en-US" sz="1800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sz="1800" dirty="0" smtClean="0">
                <a:solidFill>
                  <a:srgbClr val="FF0000"/>
                </a:solidFill>
              </a:rPr>
              <a:t>=</a:t>
            </a:r>
            <a:r>
              <a:rPr kumimoji="1" lang="zh-CN" altLang="en-US" sz="1800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sz="1800" dirty="0" err="1" smtClean="0">
                <a:solidFill>
                  <a:srgbClr val="FF0000"/>
                </a:solidFill>
              </a:rPr>
              <a:t>requests.get</a:t>
            </a:r>
            <a:r>
              <a:rPr kumimoji="1" lang="en-US" altLang="zh-CN" sz="1800" dirty="0" smtClean="0">
                <a:solidFill>
                  <a:srgbClr val="FF0000"/>
                </a:solidFill>
              </a:rPr>
              <a:t>(url,1)</a:t>
            </a:r>
            <a:endParaRPr kumimoji="1" lang="en-US" altLang="zh-CN" sz="1800" dirty="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kumimoji="1" lang="en-US" altLang="zh-CN" sz="1800" dirty="0" smtClean="0"/>
              <a:t>4</a:t>
            </a:r>
            <a:r>
              <a:rPr kumimoji="1" lang="zh-CN" altLang="en-US" sz="1800" dirty="0" smtClean="0"/>
              <a:t>、配合状态码判断是否请求成功</a:t>
            </a:r>
            <a:endParaRPr kumimoji="1" lang="en-US" altLang="zh-CN" sz="1800" dirty="0" smtClean="0"/>
          </a:p>
          <a:p>
            <a:pPr marL="0" indent="0">
              <a:buNone/>
            </a:pPr>
            <a:r>
              <a:rPr kumimoji="1" lang="zh-CN" altLang="en-US" sz="1800" dirty="0" smtClean="0"/>
              <a:t>       </a:t>
            </a:r>
            <a:r>
              <a:rPr kumimoji="1" lang="en-US" altLang="zh-CN" sz="1800" dirty="0" smtClean="0"/>
              <a:t>assert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response.status_code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==</a:t>
            </a:r>
            <a:r>
              <a:rPr kumimoji="1" lang="zh-CN" altLang="en-US" sz="1800" dirty="0" smtClean="0"/>
              <a:t> </a:t>
            </a:r>
            <a:r>
              <a:rPr kumimoji="1" lang="en-US" altLang="zh-CN" sz="1800" dirty="0" smtClean="0"/>
              <a:t>200</a:t>
            </a:r>
          </a:p>
          <a:p>
            <a:pPr marL="0" indent="0">
              <a:buNone/>
            </a:pPr>
            <a:r>
              <a:rPr kumimoji="1" lang="zh-CN" altLang="en-US" sz="1800" dirty="0" smtClean="0"/>
              <a:t>下面我们通过一个例子整体来看一下以上</a:t>
            </a:r>
            <a:r>
              <a:rPr kumimoji="1" lang="en-US" altLang="zh-CN" sz="1800" dirty="0" smtClean="0"/>
              <a:t>4</a:t>
            </a:r>
            <a:r>
              <a:rPr kumimoji="1" lang="zh-CN" altLang="en-US" sz="1800" dirty="0" smtClean="0"/>
              <a:t>点的用法</a:t>
            </a:r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794764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代理神器</a:t>
            </a:r>
            <a:r>
              <a:rPr lang="en-US" altLang="zh-CN" dirty="0" smtClean="0"/>
              <a:t>Fiddler</a:t>
            </a:r>
            <a:endParaRPr kumimoji="1" lang="zh-CN" altLang="en-US"/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1934183" y="1955482"/>
            <a:ext cx="5256584" cy="1656184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zh-CN" altLang="en-US" sz="1800" dirty="0" smtClean="0"/>
              <a:t>抓包工具</a:t>
            </a:r>
            <a:endParaRPr lang="en-US" altLang="zh-CN" sz="1800" dirty="0" smtClean="0"/>
          </a:p>
          <a:p>
            <a:pPr>
              <a:buFont typeface="Arial" charset="0"/>
              <a:buChar char="•"/>
            </a:pPr>
            <a:endParaRPr lang="en-US" altLang="zh-CN" sz="1800" dirty="0" smtClean="0"/>
          </a:p>
          <a:p>
            <a:pPr>
              <a:buFont typeface="Arial" charset="0"/>
              <a:buChar char="•"/>
            </a:pPr>
            <a:r>
              <a:rPr lang="en-US" altLang="zh-CN" sz="1800" dirty="0" smtClean="0"/>
              <a:t>Fiddler</a:t>
            </a:r>
            <a:r>
              <a:rPr lang="zh-CN" altLang="en-US" sz="1800" dirty="0"/>
              <a:t>是一款强大</a:t>
            </a:r>
            <a:r>
              <a:rPr lang="en-US" altLang="zh-CN" sz="1800" dirty="0"/>
              <a:t>Web</a:t>
            </a:r>
            <a:r>
              <a:rPr lang="zh-CN" altLang="en-US" sz="1800" dirty="0"/>
              <a:t>调试工具，它能记录所有客户端和服务器的</a:t>
            </a:r>
            <a:r>
              <a:rPr lang="en-US" altLang="zh-CN" sz="1800" dirty="0" smtClean="0"/>
              <a:t>HTTP,HTTPS</a:t>
            </a:r>
            <a:r>
              <a:rPr lang="zh-CN" altLang="en-US" sz="1800" dirty="0" smtClean="0"/>
              <a:t>请求</a:t>
            </a:r>
            <a:endParaRPr kumimoji="1" lang="zh-CN" altLang="en-US" sz="1800" dirty="0"/>
          </a:p>
        </p:txBody>
      </p:sp>
    </p:spTree>
    <p:extLst>
      <p:ext uri="{BB962C8B-B14F-4D97-AF65-F5344CB8AC3E}">
        <p14:creationId xmlns:p14="http://schemas.microsoft.com/office/powerpoint/2010/main" val="105984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182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为什么要学习爬虫</a:t>
            </a: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556792"/>
            <a:ext cx="7596336" cy="4690162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419872" y="4149080"/>
            <a:ext cx="4248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PingFang SC" charset="-122"/>
                <a:ea typeface="PingFang SC" charset="-122"/>
                <a:cs typeface="PingFang SC" charset="-122"/>
              </a:rPr>
              <a:t>大数据时代，我们的数据从哪里来</a:t>
            </a:r>
            <a:endParaRPr kumimoji="1" lang="zh-CN" altLang="en-US" dirty="0">
              <a:latin typeface="PingFang SC" charset="-122"/>
              <a:ea typeface="PingFang SC" charset="-122"/>
              <a:cs typeface="PingFang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3545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为什么要学习爬虫</a:t>
            </a: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1484784"/>
            <a:ext cx="3343532" cy="437170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7477" y="1556792"/>
            <a:ext cx="3240360" cy="443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28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90565" y="674282"/>
            <a:ext cx="8229600" cy="636346"/>
          </a:xfrm>
        </p:spPr>
        <p:txBody>
          <a:bodyPr/>
          <a:lstStyle/>
          <a:p>
            <a:r>
              <a:rPr kumimoji="1" lang="zh-CN" altLang="en-US" smtClean="0"/>
              <a:t>爬虫的定义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99591" y="1916832"/>
            <a:ext cx="7223821" cy="2160240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网络爬虫（又被称为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网页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蜘蛛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，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网络机器人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）就是</a:t>
            </a:r>
            <a:r>
              <a:rPr kumimoji="1"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模拟客户端发送</a:t>
            </a:r>
            <a:r>
              <a:rPr kumimoji="1" lang="zh-CN" altLang="en-US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网络</a:t>
            </a:r>
            <a:r>
              <a:rPr kumimoji="1"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请求，接收请求响应，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一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种按照一定的</a:t>
            </a:r>
            <a:r>
              <a:rPr lang="zh-CN" altLang="en-US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规则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，</a:t>
            </a:r>
            <a:r>
              <a:rPr lang="zh-CN" altLang="en-US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自动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地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抓取互联网信息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的</a:t>
            </a:r>
            <a:r>
              <a:rPr lang="zh-CN" altLang="en-US" dirty="0" smtClean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程序。</a:t>
            </a:r>
            <a:endParaRPr lang="en-US" altLang="zh-CN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endParaRPr lang="en-US" altLang="zh-CN" dirty="0" smtClean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endParaRPr lang="en-US" altLang="zh-CN" dirty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 marL="0" indent="0">
              <a:buNone/>
            </a:pPr>
            <a:r>
              <a:rPr kumimoji="1" lang="zh-CN" altLang="en-US" dirty="0">
                <a:solidFill>
                  <a:srgbClr val="FF0000"/>
                </a:solidFill>
                <a:latin typeface="Hiragino Sans GB W3" charset="-122"/>
                <a:ea typeface="Hiragino Sans GB W3" charset="-122"/>
                <a:cs typeface="Hiragino Sans GB W3" charset="-122"/>
              </a:rPr>
              <a:t>只要是浏览器能做的事情，原则上，爬虫都能够做</a:t>
            </a:r>
          </a:p>
          <a:p>
            <a:pPr marL="0" indent="0">
              <a:buNone/>
            </a:pPr>
            <a:endParaRPr lang="zh-CN" altLang="en-US" dirty="0">
              <a:solidFill>
                <a:srgbClr val="FF0000"/>
              </a:solidFill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  <p:sp>
        <p:nvSpPr>
          <p:cNvPr id="5" name="矩形 4"/>
          <p:cNvSpPr/>
          <p:nvPr/>
        </p:nvSpPr>
        <p:spPr bwMode="auto">
          <a:xfrm flipH="1" flipV="1">
            <a:off x="1017318" y="5229200"/>
            <a:ext cx="2541958" cy="483342"/>
          </a:xfrm>
          <a:prstGeom prst="rect">
            <a:avLst/>
          </a:prstGeom>
          <a:noFill/>
          <a:ln>
            <a:noFill/>
          </a:ln>
        </p:spPr>
        <p:txBody>
          <a:bodyPr rtlCol="0" anchor="ctr"/>
          <a:lstStyle/>
          <a:p>
            <a:pPr marL="342900" indent="-342900" algn="ctr">
              <a:spcBef>
                <a:spcPct val="20000"/>
              </a:spcBef>
              <a:buFontTx/>
              <a:buChar char="•"/>
            </a:pPr>
            <a:endParaRPr kumimoji="1" lang="zh-CN" altLang="en-US" sz="3200" smtClean="0"/>
          </a:p>
        </p:txBody>
      </p:sp>
    </p:spTree>
    <p:extLst>
      <p:ext uri="{BB962C8B-B14F-4D97-AF65-F5344CB8AC3E}">
        <p14:creationId xmlns:p14="http://schemas.microsoft.com/office/powerpoint/2010/main" val="864933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0588" y="626300"/>
            <a:ext cx="8229600" cy="704073"/>
          </a:xfrm>
        </p:spPr>
        <p:txBody>
          <a:bodyPr>
            <a:normAutofit/>
          </a:bodyPr>
          <a:lstStyle/>
          <a:p>
            <a:r>
              <a:rPr lang="zh-CN" altLang="en-US"/>
              <a:t>爬虫的更多</a:t>
            </a:r>
            <a:r>
              <a:rPr lang="zh-CN" altLang="en-US" smtClean="0"/>
              <a:t>用途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75167" y="1923062"/>
            <a:ext cx="2260921" cy="2188840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en-US" altLang="zh-CN" dirty="0">
                <a:latin typeface="Hiragino Sans GB W3" charset="-122"/>
                <a:ea typeface="Hiragino Sans GB W3" charset="-122"/>
                <a:cs typeface="Hiragino Sans GB W3" charset="-122"/>
              </a:rPr>
              <a:t>12306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抢票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endParaRPr lang="zh-CN" altLang="en-US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网站上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的投票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endParaRPr lang="zh-CN" altLang="en-US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短信轰炸</a:t>
            </a:r>
          </a:p>
        </p:txBody>
      </p:sp>
    </p:spTree>
    <p:extLst>
      <p:ext uri="{BB962C8B-B14F-4D97-AF65-F5344CB8AC3E}">
        <p14:creationId xmlns:p14="http://schemas.microsoft.com/office/powerpoint/2010/main" val="615048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663879"/>
            <a:ext cx="8229600" cy="695894"/>
          </a:xfrm>
        </p:spPr>
        <p:txBody>
          <a:bodyPr/>
          <a:lstStyle/>
          <a:p>
            <a:r>
              <a:rPr kumimoji="1" lang="zh-CN" altLang="en-US" smtClean="0"/>
              <a:t>爬虫的分类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54913" y="1788491"/>
            <a:ext cx="4454861" cy="1584176"/>
          </a:xfrm>
        </p:spPr>
        <p:txBody>
          <a:bodyPr/>
          <a:lstStyle/>
          <a:p>
            <a:pPr>
              <a:buFont typeface="Arial" charset="0"/>
              <a:buChar char="•"/>
            </a:pPr>
            <a:r>
              <a:rPr lang="zh-CN" altLang="en-US" b="1" dirty="0">
                <a:latin typeface="Hiragino Sans GB W3" charset="-122"/>
                <a:ea typeface="Hiragino Sans GB W3" charset="-122"/>
                <a:cs typeface="Hiragino Sans GB W3" charset="-122"/>
              </a:rPr>
              <a:t>通用爬虫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 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：通常指搜索引擎的爬虫</a:t>
            </a:r>
            <a:endParaRPr lang="en-US" altLang="zh-CN" dirty="0" smtClean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endParaRPr lang="en-US" altLang="zh-CN" dirty="0">
              <a:latin typeface="Hiragino Sans GB W3" charset="-122"/>
              <a:ea typeface="Hiragino Sans GB W3" charset="-122"/>
              <a:cs typeface="Hiragino Sans GB W3" charset="-122"/>
            </a:endParaRPr>
          </a:p>
          <a:p>
            <a:pPr>
              <a:buFont typeface="Arial" charset="0"/>
              <a:buChar char="•"/>
            </a:pPr>
            <a:r>
              <a:rPr lang="zh-CN" altLang="en-US" b="1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聚焦</a:t>
            </a:r>
            <a:r>
              <a:rPr lang="zh-CN" altLang="en-US" b="1" dirty="0">
                <a:latin typeface="Hiragino Sans GB W3" charset="-122"/>
                <a:ea typeface="Hiragino Sans GB W3" charset="-122"/>
                <a:cs typeface="Hiragino Sans GB W3" charset="-122"/>
              </a:rPr>
              <a:t>爬虫</a:t>
            </a:r>
            <a:r>
              <a:rPr lang="zh-CN" altLang="en-US" dirty="0">
                <a:latin typeface="Hiragino Sans GB W3" charset="-122"/>
                <a:ea typeface="Hiragino Sans GB W3" charset="-122"/>
                <a:cs typeface="Hiragino Sans GB W3" charset="-122"/>
              </a:rPr>
              <a:t> </a:t>
            </a:r>
            <a:r>
              <a:rPr lang="zh-CN" altLang="en-US" dirty="0" smtClean="0">
                <a:latin typeface="Hiragino Sans GB W3" charset="-122"/>
                <a:ea typeface="Hiragino Sans GB W3" charset="-122"/>
                <a:cs typeface="Hiragino Sans GB W3" charset="-122"/>
              </a:rPr>
              <a:t>：针对特定网站的爬虫</a:t>
            </a:r>
            <a:endParaRPr kumimoji="1" lang="zh-CN" altLang="en-US" dirty="0">
              <a:latin typeface="Hiragino Sans GB W3" charset="-122"/>
              <a:ea typeface="Hiragino Sans GB W3" charset="-122"/>
              <a:cs typeface="Hiragino Sans GB W3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764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25208</TotalTime>
  <Pages>0</Pages>
  <Words>1444</Words>
  <Characters>0</Characters>
  <Application>Microsoft Macintosh PowerPoint</Application>
  <DocSecurity>0</DocSecurity>
  <PresentationFormat>全屏显示(4:3)</PresentationFormat>
  <Lines>0</Lines>
  <Paragraphs>295</Paragraphs>
  <Slides>46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6" baseType="lpstr">
      <vt:lpstr>Calibri</vt:lpstr>
      <vt:lpstr>Eurostile</vt:lpstr>
      <vt:lpstr>Hiragino Sans GB W3</vt:lpstr>
      <vt:lpstr>Mangal</vt:lpstr>
      <vt:lpstr>PingFang SC</vt:lpstr>
      <vt:lpstr>Wingdings</vt:lpstr>
      <vt:lpstr>宋体</vt:lpstr>
      <vt:lpstr>微软雅黑</vt:lpstr>
      <vt:lpstr>Arial</vt:lpstr>
      <vt:lpstr>1_Office 主题</vt:lpstr>
      <vt:lpstr>PowerPoint 演示文稿</vt:lpstr>
      <vt:lpstr>课程概要</vt:lpstr>
      <vt:lpstr>第一天课程概要</vt:lpstr>
      <vt:lpstr>爬虫概要</vt:lpstr>
      <vt:lpstr>为什么要学习爬虫</vt:lpstr>
      <vt:lpstr>为什么要学习爬虫</vt:lpstr>
      <vt:lpstr>爬虫的定义</vt:lpstr>
      <vt:lpstr>爬虫的更多用途</vt:lpstr>
      <vt:lpstr>爬虫的分类</vt:lpstr>
      <vt:lpstr>通用搜索引擎工作原理</vt:lpstr>
      <vt:lpstr>通用爬虫和聚焦爬虫工作流程</vt:lpstr>
      <vt:lpstr>通用搜索引擎的局限性</vt:lpstr>
      <vt:lpstr>ROBOTS协议</vt:lpstr>
      <vt:lpstr>HTTP和HTTPS复习内容</vt:lpstr>
      <vt:lpstr>复习HTTP HTTPS</vt:lpstr>
      <vt:lpstr>HTTP和HTTPS</vt:lpstr>
      <vt:lpstr>浏览器发送HTTP请求的过程</vt:lpstr>
      <vt:lpstr>url的形式</vt:lpstr>
      <vt:lpstr>HTTP请求的形式</vt:lpstr>
      <vt:lpstr>HTTP常见请求头</vt:lpstr>
      <vt:lpstr>常见的请求方法</vt:lpstr>
      <vt:lpstr>响应状态码(status code)</vt:lpstr>
      <vt:lpstr>字符串类型的区别和转化</vt:lpstr>
      <vt:lpstr>str类型和bytes类型</vt:lpstr>
      <vt:lpstr>Unicode UTF8 ASCII的补充</vt:lpstr>
      <vt:lpstr>str bytes如何转化</vt:lpstr>
      <vt:lpstr>Requests 使用入门</vt:lpstr>
      <vt:lpstr>requests的作用</vt:lpstr>
      <vt:lpstr>发送简单的请求</vt:lpstr>
      <vt:lpstr>response.text 和response.content的区别</vt:lpstr>
      <vt:lpstr>发送带header的请求</vt:lpstr>
      <vt:lpstr>发送带参数的请求</vt:lpstr>
      <vt:lpstr>动手尝试</vt:lpstr>
      <vt:lpstr>Requests深入</vt:lpstr>
      <vt:lpstr>发送POST请求</vt:lpstr>
      <vt:lpstr>发送POST请求</vt:lpstr>
      <vt:lpstr>使用代理</vt:lpstr>
      <vt:lpstr>使用代理</vt:lpstr>
      <vt:lpstr>使用代理</vt:lpstr>
      <vt:lpstr>使用代理</vt:lpstr>
      <vt:lpstr>cookie和session区别：</vt:lpstr>
      <vt:lpstr>爬虫处理cookie和session</vt:lpstr>
      <vt:lpstr>处理cookies 、session请求</vt:lpstr>
      <vt:lpstr>Requests小技巧</vt:lpstr>
      <vt:lpstr>代理神器Fiddler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cp:keywords/>
  <dc:description/>
  <cp:lastModifiedBy>Microsoft Office 用户</cp:lastModifiedBy>
  <cp:revision>72</cp:revision>
  <dcterms:created xsi:type="dcterms:W3CDTF">2015-04-23T13:51:39Z</dcterms:created>
  <dcterms:modified xsi:type="dcterms:W3CDTF">2017-11-15T01:51:57Z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2052-9.1.0.4994</vt:lpwstr>
  </property>
</Properties>
</file>